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1" r:id="rId5"/>
  </p:sldMasterIdLst>
  <p:notesMasterIdLst>
    <p:notesMasterId r:id="rId36"/>
  </p:notesMasterIdLst>
  <p:handoutMasterIdLst>
    <p:handoutMasterId r:id="rId37"/>
  </p:handoutMasterIdLst>
  <p:sldIdLst>
    <p:sldId id="897" r:id="rId6"/>
    <p:sldId id="2147478917" r:id="rId7"/>
    <p:sldId id="365" r:id="rId8"/>
    <p:sldId id="2147478916" r:id="rId9"/>
    <p:sldId id="881" r:id="rId10"/>
    <p:sldId id="2147478874" r:id="rId11"/>
    <p:sldId id="2147478912" r:id="rId12"/>
    <p:sldId id="2147478869" r:id="rId13"/>
    <p:sldId id="796" r:id="rId14"/>
    <p:sldId id="882" r:id="rId15"/>
    <p:sldId id="2147478872" r:id="rId16"/>
    <p:sldId id="2147478908" r:id="rId17"/>
    <p:sldId id="2147478914" r:id="rId18"/>
    <p:sldId id="2147478915" r:id="rId19"/>
    <p:sldId id="801" r:id="rId20"/>
    <p:sldId id="806" r:id="rId21"/>
    <p:sldId id="883" r:id="rId22"/>
    <p:sldId id="894" r:id="rId23"/>
    <p:sldId id="2147478919" r:id="rId24"/>
    <p:sldId id="2147478895" r:id="rId25"/>
    <p:sldId id="362" r:id="rId26"/>
    <p:sldId id="875" r:id="rId27"/>
    <p:sldId id="2147478885" r:id="rId28"/>
    <p:sldId id="876" r:id="rId29"/>
    <p:sldId id="877" r:id="rId30"/>
    <p:sldId id="892" r:id="rId31"/>
    <p:sldId id="884" r:id="rId32"/>
    <p:sldId id="369" r:id="rId33"/>
    <p:sldId id="895" r:id="rId34"/>
    <p:sldId id="34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43B801-1C82-08BC-DB43-B8A0952BCA2A}" name="Arghia, Dinanti" initials="DA" userId="S::dinanti.arghia@thepalladiumgroup.com::e581a97e-afe0-49d7-94a9-0dcaa0baa393" providerId="AD"/>
  <p188:author id="{A8014014-8159-A86D-F6ED-9196BABDDFD4}" name="Basso, Iara" initials="IB" userId="S::iara.basso@thepalladiumgroup.com::f5ac17bc-a7c2-40b6-8731-d369649d9861" providerId="AD"/>
  <p188:author id="{793BEA15-57CC-CB3C-B174-D55B893FE826}" name="Rachmawati, Ayu" initials="AR" userId="S::ayu.rachmawati@thepalladiumgroup.com::8ddf87db-97b7-4f72-b060-49007d5a9574" providerId="AD"/>
  <p188:author id="{C9B41F30-7E6F-D888-DD9A-50075AC30649}" name="Raymundo, Chezqah" initials="CR" userId="S::chezqah.raymundo@thepalladiumgroup.com::c65b3851-45c7-4df4-a5e8-a07f9ac4d9bd" providerId="AD"/>
  <p188:author id="{0E664E3C-BCDF-855C-37D7-2487245B344E}" name="Hodges, Gemma" initials="" userId="S::gemma.hodges@thepalladiumgroup.com::5db477b3-7614-4052-866e-c044eb867d27" providerId="AD"/>
  <p188:author id="{9C5C2C47-817D-0BB2-2CCA-85BC023637CB}" name="Sophie Worrall" initials="SW" userId="S::sophie.worrall_fcdo.gov.uk#ext#@grmfutures.onmicrosoft.com::86af4e21-1104-40c0-a25b-e723249c588d" providerId="AD"/>
  <p188:author id="{6E0D6C90-A284-FDCE-F3E6-B924E6AAA06E}" name="Mutiara, Zahra" initials="" userId="S::zahra.mutiara@thepalladiumgroup.com::614a3473-1d34-4b8d-896a-14d67db314b5" providerId="AD"/>
  <p188:author id="{A5B827A3-4ED8-1D03-3568-E42F2467D90B}" name="Febrina, Anissa" initials="AF" userId="S::anissa.febrina@thepalladiumgroup.com::e2f68299-e407-4463-b9e3-6411308ef8d2" providerId="AD"/>
  <p188:author id="{6CB43CAB-4E7A-0E50-F89B-96029C6B79D9}" name="Kurniawan, Ridwan" initials="" userId="S::ridwan.kurniawan@thepalladiumgroup.com::37243031-cdcc-4926-b348-fe781b85b875" providerId="AD"/>
  <p188:author id="{B48669C1-50A6-877B-BD15-45CE7C05B77D}" name="Sophie Worrall" initials="SW" userId="S::Sophie.Worrall@fco.gov.uk::180d51ba-60ef-4913-84e9-f142a77df956" providerId="AD"/>
  <p188:author id="{3A638AD5-A39F-8436-8BC3-E45AEF46980B}" name="Thanawan Tangthanasup" initials="TT" userId="S::Thanawan.Tangthanasup@fco.gov.uk::66aaede0-060d-4b78-b10a-fe77310dd91e" providerId="AD"/>
  <p188:author id="{D04360D8-375D-F9F8-6CB7-E01EB8388FB0}" name="Novelina, Tabhita" initials="" userId="S::tabhita.novelina@thepalladiumgroup.com::3e50ddd1-b9a5-4f3a-a09c-6d957b8ee226" providerId="AD"/>
  <p188:author id="{DE8AC8E1-73CB-15B4-C090-1CEFF877999D}" name="Paula Morcillo de Amuedo" initials="PM" userId="S::Paula.MorcilloDeAmuedo@arup.com::0291bdb8-a44b-4bb8-8b93-4d5b5e62f6a5" providerId="AD"/>
  <p188:author id="{9B9061E7-B752-4181-D1B8-05A81EA28AE7}" name="Dixon, Lorraine" initials="LD" userId="S::lorraine.dixon@thepalladiumgroup.com::5e012267-6d5c-403f-b912-328a00183464" providerId="AD"/>
  <p188:author id="{071042E8-9C24-E286-0C93-3A6AE80263CF}" name="Ajita Padhi" initials="AP" userId="S::ajita.padhi_arup.com#ext#@grmfutures.onmicrosoft.com::853e74ff-2ca2-4fcb-9fbf-509cf3f2a3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all2, Harriet (BEIS)" initials="HH(" lastIdx="1" clrIdx="6">
    <p:extLst>
      <p:ext uri="{19B8F6BF-5375-455C-9EA6-DF929625EA0E}">
        <p15:presenceInfo xmlns:p15="http://schemas.microsoft.com/office/powerpoint/2012/main" userId="S::Harriet.Hall2@beis.gov.uk::1aedb09b-29b8-4645-9e5d-38ae08cf7eee" providerId="AD"/>
      </p:ext>
    </p:extLst>
  </p:cmAuthor>
  <p:cmAuthor id="1" name="Poetri, Andi" initials="PA" lastIdx="14" clrIdx="0">
    <p:extLst>
      <p:ext uri="{19B8F6BF-5375-455C-9EA6-DF929625EA0E}">
        <p15:presenceInfo xmlns:p15="http://schemas.microsoft.com/office/powerpoint/2012/main" userId="S::andi.poetri@thepalladiumgroup.com::269257fc-5f4e-4fbf-8372-d1a2feea6d49" providerId="AD"/>
      </p:ext>
    </p:extLst>
  </p:cmAuthor>
  <p:cmAuthor id="2" name="Febrina, Anissa" initials="FA" lastIdx="57" clrIdx="1">
    <p:extLst>
      <p:ext uri="{19B8F6BF-5375-455C-9EA6-DF929625EA0E}">
        <p15:presenceInfo xmlns:p15="http://schemas.microsoft.com/office/powerpoint/2012/main" userId="S::anissa.febrina@thepalladiumgroup.com::e2f68299-e407-4463-b9e3-6411308ef8d2" providerId="AD"/>
      </p:ext>
    </p:extLst>
  </p:cmAuthor>
  <p:cmAuthor id="3" name="McNicholas, James" initials="MJ" lastIdx="2" clrIdx="2">
    <p:extLst>
      <p:ext uri="{19B8F6BF-5375-455C-9EA6-DF929625EA0E}">
        <p15:presenceInfo xmlns:p15="http://schemas.microsoft.com/office/powerpoint/2012/main" userId="S::jim.mcnicholas@thepalladiumgroup.com::b4ffcd38-04b9-4dfa-962a-73e9fde62146" providerId="AD"/>
      </p:ext>
    </p:extLst>
  </p:cmAuthor>
  <p:cmAuthor id="4" name="Pinzon-Torres, Alexandra" initials="PA" lastIdx="4" clrIdx="3">
    <p:extLst>
      <p:ext uri="{19B8F6BF-5375-455C-9EA6-DF929625EA0E}">
        <p15:presenceInfo xmlns:p15="http://schemas.microsoft.com/office/powerpoint/2012/main" userId="S::alexandra.pinzon-torres@thepalladiumgroup.com::566592e2-b9dd-48aa-9a0a-0f3187069510" providerId="AD"/>
      </p:ext>
    </p:extLst>
  </p:cmAuthor>
  <p:cmAuthor id="5" name="Catterall, Rebecca (Intl Climate Finance - Partnerships)" initials="CP" lastIdx="60" clrIdx="4">
    <p:extLst>
      <p:ext uri="{19B8F6BF-5375-455C-9EA6-DF929625EA0E}">
        <p15:presenceInfo xmlns:p15="http://schemas.microsoft.com/office/powerpoint/2012/main" userId="S::rebecca.catterall@beis.gov.uk::6b4b1326-2878-49ad-a7e8-5e395e0f4ba9" providerId="AD"/>
      </p:ext>
    </p:extLst>
  </p:cmAuthor>
  <p:cmAuthor id="6" name="Febrina, Anissa" initials="FA [2]" lastIdx="6" clrIdx="5">
    <p:extLst>
      <p:ext uri="{19B8F6BF-5375-455C-9EA6-DF929625EA0E}">
        <p15:presenceInfo xmlns:p15="http://schemas.microsoft.com/office/powerpoint/2012/main" userId="S::anissa.febrina_thepalladiumgroup.com#ext#@beisgov.onmicrosoft.com::32a9d290-5f77-4e24-a45d-d6797ffe6f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2"/>
    <a:srgbClr val="FFFFFF"/>
    <a:srgbClr val="DC4234"/>
    <a:srgbClr val="5457BE"/>
    <a:srgbClr val="AEB0E4"/>
    <a:srgbClr val="1F23AA"/>
    <a:srgbClr val="881A10"/>
    <a:srgbClr val="0E7072"/>
    <a:srgbClr val="FFB524"/>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08C5CF-10F5-433B-8856-A7A6C328F4D4}" v="90" dt="2025-05-08T08:45:08.869"/>
    <p1510:client id="{A74FA641-6459-9A22-BBAE-A30A429C4239}" v="9" dt="2025-05-08T06:57:09.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B7F53-A405-4113-BD18-BED88EF4107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00CDEB5E-DFB5-4FEF-B31E-B106FC446154}">
      <dgm:prSet phldrT="[Text]" custT="1"/>
      <dgm:spPr/>
      <dgm:t>
        <a:bodyPr/>
        <a:lstStyle/>
        <a:p>
          <a:r>
            <a:rPr lang="en-GB" sz="1400">
              <a:effectLst/>
              <a:latin typeface="+mn-lt"/>
            </a:rPr>
            <a:t>Call for proposals launched</a:t>
          </a:r>
        </a:p>
        <a:p>
          <a:r>
            <a:rPr lang="en-GB" sz="1400" b="1">
              <a:latin typeface="+mn-lt"/>
            </a:rPr>
            <a:t>May 2025</a:t>
          </a:r>
        </a:p>
      </dgm:t>
    </dgm:pt>
    <dgm:pt modelId="{7460B5E3-E67A-4D7F-A43C-D2963452EC0A}" type="parTrans" cxnId="{FE670426-9B08-4C0B-B991-B07D78215A08}">
      <dgm:prSet/>
      <dgm:spPr/>
      <dgm:t>
        <a:bodyPr/>
        <a:lstStyle/>
        <a:p>
          <a:endParaRPr lang="en-GB"/>
        </a:p>
      </dgm:t>
    </dgm:pt>
    <dgm:pt modelId="{A91A9B80-D004-4691-8EF0-140282D64786}" type="sibTrans" cxnId="{FE670426-9B08-4C0B-B991-B07D78215A08}">
      <dgm:prSet/>
      <dgm:spPr/>
      <dgm:t>
        <a:bodyPr/>
        <a:lstStyle/>
        <a:p>
          <a:endParaRPr lang="en-GB"/>
        </a:p>
      </dgm:t>
    </dgm:pt>
    <dgm:pt modelId="{99E43BD3-5268-450F-BCAD-68F4117A3352}">
      <dgm:prSet phldrT="[Text]" custT="1"/>
      <dgm:spPr/>
      <dgm:t>
        <a:bodyPr/>
        <a:lstStyle/>
        <a:p>
          <a:r>
            <a:rPr lang="en-GB" sz="1400">
              <a:effectLst/>
              <a:latin typeface="Muli"/>
            </a:rPr>
            <a:t>Deadline for submission of proposals </a:t>
          </a:r>
        </a:p>
        <a:p>
          <a:r>
            <a:rPr lang="en-GB" sz="1400" b="1">
              <a:latin typeface="Muli"/>
            </a:rPr>
            <a:t>July 2025</a:t>
          </a:r>
        </a:p>
      </dgm:t>
    </dgm:pt>
    <dgm:pt modelId="{3C9DEBA7-7873-4944-81F6-F51B21E8A1EF}" type="parTrans" cxnId="{D9D7B965-F065-49CB-9C2B-7F7E710275D9}">
      <dgm:prSet/>
      <dgm:spPr/>
      <dgm:t>
        <a:bodyPr/>
        <a:lstStyle/>
        <a:p>
          <a:endParaRPr lang="en-GB"/>
        </a:p>
      </dgm:t>
    </dgm:pt>
    <dgm:pt modelId="{B7E41E4A-3082-4609-BF6A-A8E4F4A37F02}" type="sibTrans" cxnId="{D9D7B965-F065-49CB-9C2B-7F7E710275D9}">
      <dgm:prSet/>
      <dgm:spPr/>
      <dgm:t>
        <a:bodyPr/>
        <a:lstStyle/>
        <a:p>
          <a:endParaRPr lang="en-GB"/>
        </a:p>
      </dgm:t>
    </dgm:pt>
    <dgm:pt modelId="{13D8336F-CEBD-4FA2-8FC7-1EFC70F95AAD}">
      <dgm:prSet phldrT="[Text]" custT="1"/>
      <dgm:spPr/>
      <dgm:t>
        <a:bodyPr/>
        <a:lstStyle/>
        <a:p>
          <a:r>
            <a:rPr lang="en-GB" sz="1400">
              <a:effectLst/>
              <a:latin typeface="+mn-lt"/>
            </a:rPr>
            <a:t>Final Awards Announced</a:t>
          </a:r>
        </a:p>
        <a:p>
          <a:r>
            <a:rPr lang="en-GB" sz="1400" b="1">
              <a:effectLst/>
              <a:latin typeface="+mn-lt"/>
            </a:rPr>
            <a:t>August 2025</a:t>
          </a:r>
          <a:endParaRPr lang="en-GB" sz="1400" b="1">
            <a:latin typeface="+mn-lt"/>
          </a:endParaRPr>
        </a:p>
      </dgm:t>
    </dgm:pt>
    <dgm:pt modelId="{1D7F9421-003B-4BF8-83E0-BF60CC08DA51}" type="parTrans" cxnId="{2177BC84-4356-434E-8322-B4046F27CB03}">
      <dgm:prSet/>
      <dgm:spPr/>
      <dgm:t>
        <a:bodyPr/>
        <a:lstStyle/>
        <a:p>
          <a:endParaRPr lang="en-GB"/>
        </a:p>
      </dgm:t>
    </dgm:pt>
    <dgm:pt modelId="{FB76CB60-00D8-4680-84BE-892481DBD9C5}" type="sibTrans" cxnId="{2177BC84-4356-434E-8322-B4046F27CB03}">
      <dgm:prSet/>
      <dgm:spPr/>
      <dgm:t>
        <a:bodyPr/>
        <a:lstStyle/>
        <a:p>
          <a:endParaRPr lang="en-GB"/>
        </a:p>
      </dgm:t>
    </dgm:pt>
    <dgm:pt modelId="{B6337016-C1DD-412F-9AFB-743B0BDD7B39}">
      <dgm:prSet phldrT="[Text]" custT="1"/>
      <dgm:spPr/>
      <dgm:t>
        <a:bodyPr/>
        <a:lstStyle/>
        <a:p>
          <a:pPr rtl="0"/>
          <a:r>
            <a:rPr lang="en-GB" sz="1400">
              <a:effectLst/>
              <a:latin typeface="+mn-lt"/>
            </a:rPr>
            <a:t>Due diligence process</a:t>
          </a:r>
          <a:endParaRPr lang="en-GB" sz="1400" b="1">
            <a:latin typeface="+mn-lt"/>
          </a:endParaRPr>
        </a:p>
        <a:p>
          <a:pPr rtl="0"/>
          <a:r>
            <a:rPr lang="en-GB" sz="1400" b="1">
              <a:effectLst/>
              <a:latin typeface="+mn-lt"/>
            </a:rPr>
            <a:t>September 2025</a:t>
          </a:r>
          <a:endParaRPr lang="en-GB" sz="1400" b="1">
            <a:latin typeface="+mn-lt"/>
          </a:endParaRPr>
        </a:p>
      </dgm:t>
    </dgm:pt>
    <dgm:pt modelId="{4C5678F1-D645-412A-B8DC-B7B25E326321}" type="parTrans" cxnId="{5732D77C-4001-40F0-BA3E-12F06F11F7D7}">
      <dgm:prSet/>
      <dgm:spPr/>
      <dgm:t>
        <a:bodyPr/>
        <a:lstStyle/>
        <a:p>
          <a:endParaRPr lang="en-US"/>
        </a:p>
      </dgm:t>
    </dgm:pt>
    <dgm:pt modelId="{74BE6634-8990-43C8-99A2-90768F19BCB4}" type="sibTrans" cxnId="{5732D77C-4001-40F0-BA3E-12F06F11F7D7}">
      <dgm:prSet/>
      <dgm:spPr/>
      <dgm:t>
        <a:bodyPr/>
        <a:lstStyle/>
        <a:p>
          <a:endParaRPr lang="en-US"/>
        </a:p>
      </dgm:t>
    </dgm:pt>
    <dgm:pt modelId="{0D9C808A-ECB7-429D-B962-9060DA421DD6}" type="pres">
      <dgm:prSet presAssocID="{982B7F53-A405-4113-BD18-BED88EF4107D}" presName="diagram" presStyleCnt="0">
        <dgm:presLayoutVars>
          <dgm:dir/>
          <dgm:resizeHandles val="exact"/>
        </dgm:presLayoutVars>
      </dgm:prSet>
      <dgm:spPr/>
    </dgm:pt>
    <dgm:pt modelId="{8486992E-DC17-4084-9763-6C1CD46E40E7}" type="pres">
      <dgm:prSet presAssocID="{00CDEB5E-DFB5-4FEF-B31E-B106FC446154}" presName="node" presStyleLbl="node1" presStyleIdx="0" presStyleCnt="4" custScaleX="115795">
        <dgm:presLayoutVars>
          <dgm:bulletEnabled val="1"/>
        </dgm:presLayoutVars>
      </dgm:prSet>
      <dgm:spPr/>
    </dgm:pt>
    <dgm:pt modelId="{312E808A-2D1C-40A7-97CF-F29609F92ABD}" type="pres">
      <dgm:prSet presAssocID="{A91A9B80-D004-4691-8EF0-140282D64786}" presName="sibTrans" presStyleLbl="sibTrans2D1" presStyleIdx="0" presStyleCnt="3"/>
      <dgm:spPr/>
    </dgm:pt>
    <dgm:pt modelId="{30EBAE6A-51F9-416A-892E-7FCDC9418EB6}" type="pres">
      <dgm:prSet presAssocID="{A91A9B80-D004-4691-8EF0-140282D64786}" presName="connectorText" presStyleLbl="sibTrans2D1" presStyleIdx="0" presStyleCnt="3"/>
      <dgm:spPr/>
    </dgm:pt>
    <dgm:pt modelId="{DDCD9F4C-D125-44BB-892A-10C2E65C6D33}" type="pres">
      <dgm:prSet presAssocID="{99E43BD3-5268-450F-BCAD-68F4117A3352}" presName="node" presStyleLbl="node1" presStyleIdx="1" presStyleCnt="4" custScaleX="115795">
        <dgm:presLayoutVars>
          <dgm:bulletEnabled val="1"/>
        </dgm:presLayoutVars>
      </dgm:prSet>
      <dgm:spPr/>
    </dgm:pt>
    <dgm:pt modelId="{52AAC47D-6D59-4BCC-B1D2-6A0C7D4EBEA7}" type="pres">
      <dgm:prSet presAssocID="{B7E41E4A-3082-4609-BF6A-A8E4F4A37F02}" presName="sibTrans" presStyleLbl="sibTrans2D1" presStyleIdx="1" presStyleCnt="3"/>
      <dgm:spPr/>
    </dgm:pt>
    <dgm:pt modelId="{27DFD7F8-D48D-4619-AF42-3ECA7E4DA949}" type="pres">
      <dgm:prSet presAssocID="{B7E41E4A-3082-4609-BF6A-A8E4F4A37F02}" presName="connectorText" presStyleLbl="sibTrans2D1" presStyleIdx="1" presStyleCnt="3"/>
      <dgm:spPr/>
    </dgm:pt>
    <dgm:pt modelId="{15944E21-0FC7-4CE2-8112-EF571A1BCA5F}" type="pres">
      <dgm:prSet presAssocID="{13D8336F-CEBD-4FA2-8FC7-1EFC70F95AAD}" presName="node" presStyleLbl="node1" presStyleIdx="2" presStyleCnt="4" custScaleX="115795">
        <dgm:presLayoutVars>
          <dgm:bulletEnabled val="1"/>
        </dgm:presLayoutVars>
      </dgm:prSet>
      <dgm:spPr/>
    </dgm:pt>
    <dgm:pt modelId="{BED59AC4-E10F-431C-AA74-8343E1D93131}" type="pres">
      <dgm:prSet presAssocID="{FB76CB60-00D8-4680-84BE-892481DBD9C5}" presName="sibTrans" presStyleLbl="sibTrans2D1" presStyleIdx="2" presStyleCnt="3" custAng="8557" custLinFactNeighborX="-1688" custLinFactNeighborY="-51321"/>
      <dgm:spPr/>
    </dgm:pt>
    <dgm:pt modelId="{35A61A7E-E022-4A78-BFC2-CDD19B5C6FCD}" type="pres">
      <dgm:prSet presAssocID="{FB76CB60-00D8-4680-84BE-892481DBD9C5}" presName="connectorText" presStyleLbl="sibTrans2D1" presStyleIdx="2" presStyleCnt="3"/>
      <dgm:spPr/>
    </dgm:pt>
    <dgm:pt modelId="{EABDE989-EDE8-4345-9A81-2CA8A3BCF6B3}" type="pres">
      <dgm:prSet presAssocID="{B6337016-C1DD-412F-9AFB-743B0BDD7B39}" presName="node" presStyleLbl="node1" presStyleIdx="3" presStyleCnt="4" custAng="10800000" custFlipVert="1" custScaleX="112702" custScaleY="98268" custLinFactNeighborX="-2196" custLinFactNeighborY="649">
        <dgm:presLayoutVars>
          <dgm:bulletEnabled val="1"/>
        </dgm:presLayoutVars>
      </dgm:prSet>
      <dgm:spPr/>
    </dgm:pt>
  </dgm:ptLst>
  <dgm:cxnLst>
    <dgm:cxn modelId="{FE670426-9B08-4C0B-B991-B07D78215A08}" srcId="{982B7F53-A405-4113-BD18-BED88EF4107D}" destId="{00CDEB5E-DFB5-4FEF-B31E-B106FC446154}" srcOrd="0" destOrd="0" parTransId="{7460B5E3-E67A-4D7F-A43C-D2963452EC0A}" sibTransId="{A91A9B80-D004-4691-8EF0-140282D64786}"/>
    <dgm:cxn modelId="{154F263D-06D3-4124-9BE2-78E8D8A22EBA}" type="presOf" srcId="{B7E41E4A-3082-4609-BF6A-A8E4F4A37F02}" destId="{52AAC47D-6D59-4BCC-B1D2-6A0C7D4EBEA7}" srcOrd="0" destOrd="0" presId="urn:microsoft.com/office/officeart/2005/8/layout/process5"/>
    <dgm:cxn modelId="{D9D7B965-F065-49CB-9C2B-7F7E710275D9}" srcId="{982B7F53-A405-4113-BD18-BED88EF4107D}" destId="{99E43BD3-5268-450F-BCAD-68F4117A3352}" srcOrd="1" destOrd="0" parTransId="{3C9DEBA7-7873-4944-81F6-F51B21E8A1EF}" sibTransId="{B7E41E4A-3082-4609-BF6A-A8E4F4A37F02}"/>
    <dgm:cxn modelId="{A56F7346-5D16-4998-AE6F-9D9DE99C8DAE}" type="presOf" srcId="{982B7F53-A405-4113-BD18-BED88EF4107D}" destId="{0D9C808A-ECB7-429D-B962-9060DA421DD6}" srcOrd="0" destOrd="0" presId="urn:microsoft.com/office/officeart/2005/8/layout/process5"/>
    <dgm:cxn modelId="{5732D77C-4001-40F0-BA3E-12F06F11F7D7}" srcId="{982B7F53-A405-4113-BD18-BED88EF4107D}" destId="{B6337016-C1DD-412F-9AFB-743B0BDD7B39}" srcOrd="3" destOrd="0" parTransId="{4C5678F1-D645-412A-B8DC-B7B25E326321}" sibTransId="{74BE6634-8990-43C8-99A2-90768F19BCB4}"/>
    <dgm:cxn modelId="{2177BC84-4356-434E-8322-B4046F27CB03}" srcId="{982B7F53-A405-4113-BD18-BED88EF4107D}" destId="{13D8336F-CEBD-4FA2-8FC7-1EFC70F95AAD}" srcOrd="2" destOrd="0" parTransId="{1D7F9421-003B-4BF8-83E0-BF60CC08DA51}" sibTransId="{FB76CB60-00D8-4680-84BE-892481DBD9C5}"/>
    <dgm:cxn modelId="{5A7F288C-804D-400F-B722-EB2C07CDD095}" type="presOf" srcId="{13D8336F-CEBD-4FA2-8FC7-1EFC70F95AAD}" destId="{15944E21-0FC7-4CE2-8112-EF571A1BCA5F}" srcOrd="0" destOrd="0" presId="urn:microsoft.com/office/officeart/2005/8/layout/process5"/>
    <dgm:cxn modelId="{CE30339F-4881-4CD7-B39A-B995BF44176A}" type="presOf" srcId="{A91A9B80-D004-4691-8EF0-140282D64786}" destId="{312E808A-2D1C-40A7-97CF-F29609F92ABD}" srcOrd="0" destOrd="0" presId="urn:microsoft.com/office/officeart/2005/8/layout/process5"/>
    <dgm:cxn modelId="{4E9AFFA5-2934-415B-B8D1-10C58523439C}" type="presOf" srcId="{00CDEB5E-DFB5-4FEF-B31E-B106FC446154}" destId="{8486992E-DC17-4084-9763-6C1CD46E40E7}" srcOrd="0" destOrd="0" presId="urn:microsoft.com/office/officeart/2005/8/layout/process5"/>
    <dgm:cxn modelId="{42C3C8AF-264A-43F3-B9BB-F84BED4A9CAE}" type="presOf" srcId="{FB76CB60-00D8-4680-84BE-892481DBD9C5}" destId="{35A61A7E-E022-4A78-BFC2-CDD19B5C6FCD}" srcOrd="1" destOrd="0" presId="urn:microsoft.com/office/officeart/2005/8/layout/process5"/>
    <dgm:cxn modelId="{020B2CD7-1AAF-4240-A682-879348C6B118}" type="presOf" srcId="{FB76CB60-00D8-4680-84BE-892481DBD9C5}" destId="{BED59AC4-E10F-431C-AA74-8343E1D93131}" srcOrd="0" destOrd="0" presId="urn:microsoft.com/office/officeart/2005/8/layout/process5"/>
    <dgm:cxn modelId="{5452BEF2-3178-4403-B8C1-63393493D89C}" type="presOf" srcId="{B6337016-C1DD-412F-9AFB-743B0BDD7B39}" destId="{EABDE989-EDE8-4345-9A81-2CA8A3BCF6B3}" srcOrd="0" destOrd="0" presId="urn:microsoft.com/office/officeart/2005/8/layout/process5"/>
    <dgm:cxn modelId="{21FD70F6-3499-42B6-89B0-7020A658F45E}" type="presOf" srcId="{99E43BD3-5268-450F-BCAD-68F4117A3352}" destId="{DDCD9F4C-D125-44BB-892A-10C2E65C6D33}" srcOrd="0" destOrd="0" presId="urn:microsoft.com/office/officeart/2005/8/layout/process5"/>
    <dgm:cxn modelId="{8AD2F0F6-1081-411E-B2E5-9685B8B0E5D7}" type="presOf" srcId="{B7E41E4A-3082-4609-BF6A-A8E4F4A37F02}" destId="{27DFD7F8-D48D-4619-AF42-3ECA7E4DA949}" srcOrd="1" destOrd="0" presId="urn:microsoft.com/office/officeart/2005/8/layout/process5"/>
    <dgm:cxn modelId="{89E99BFD-B43E-4C07-ADCA-2696E10DD2B1}" type="presOf" srcId="{A91A9B80-D004-4691-8EF0-140282D64786}" destId="{30EBAE6A-51F9-416A-892E-7FCDC9418EB6}" srcOrd="1" destOrd="0" presId="urn:microsoft.com/office/officeart/2005/8/layout/process5"/>
    <dgm:cxn modelId="{6A1D5757-3E65-4E50-9A02-C73964D797C2}" type="presParOf" srcId="{0D9C808A-ECB7-429D-B962-9060DA421DD6}" destId="{8486992E-DC17-4084-9763-6C1CD46E40E7}" srcOrd="0" destOrd="0" presId="urn:microsoft.com/office/officeart/2005/8/layout/process5"/>
    <dgm:cxn modelId="{B0BDBB59-0ED7-4322-BFE9-1EF9EF518788}" type="presParOf" srcId="{0D9C808A-ECB7-429D-B962-9060DA421DD6}" destId="{312E808A-2D1C-40A7-97CF-F29609F92ABD}" srcOrd="1" destOrd="0" presId="urn:microsoft.com/office/officeart/2005/8/layout/process5"/>
    <dgm:cxn modelId="{FDE56E61-B6EC-43CE-9856-E23F7DB3365B}" type="presParOf" srcId="{312E808A-2D1C-40A7-97CF-F29609F92ABD}" destId="{30EBAE6A-51F9-416A-892E-7FCDC9418EB6}" srcOrd="0" destOrd="0" presId="urn:microsoft.com/office/officeart/2005/8/layout/process5"/>
    <dgm:cxn modelId="{F5637B8A-3216-4DC6-86E4-273B645603B1}" type="presParOf" srcId="{0D9C808A-ECB7-429D-B962-9060DA421DD6}" destId="{DDCD9F4C-D125-44BB-892A-10C2E65C6D33}" srcOrd="2" destOrd="0" presId="urn:microsoft.com/office/officeart/2005/8/layout/process5"/>
    <dgm:cxn modelId="{7E8F18DB-2C13-4F19-A2CB-8BE1789CA79C}" type="presParOf" srcId="{0D9C808A-ECB7-429D-B962-9060DA421DD6}" destId="{52AAC47D-6D59-4BCC-B1D2-6A0C7D4EBEA7}" srcOrd="3" destOrd="0" presId="urn:microsoft.com/office/officeart/2005/8/layout/process5"/>
    <dgm:cxn modelId="{C563A89B-7E4B-4549-841C-BBB101B780F4}" type="presParOf" srcId="{52AAC47D-6D59-4BCC-B1D2-6A0C7D4EBEA7}" destId="{27DFD7F8-D48D-4619-AF42-3ECA7E4DA949}" srcOrd="0" destOrd="0" presId="urn:microsoft.com/office/officeart/2005/8/layout/process5"/>
    <dgm:cxn modelId="{C9989B1E-15BC-4E01-95A3-C6604220BED4}" type="presParOf" srcId="{0D9C808A-ECB7-429D-B962-9060DA421DD6}" destId="{15944E21-0FC7-4CE2-8112-EF571A1BCA5F}" srcOrd="4" destOrd="0" presId="urn:microsoft.com/office/officeart/2005/8/layout/process5"/>
    <dgm:cxn modelId="{0273D5C1-EA9E-453A-9912-8A8715C97272}" type="presParOf" srcId="{0D9C808A-ECB7-429D-B962-9060DA421DD6}" destId="{BED59AC4-E10F-431C-AA74-8343E1D93131}" srcOrd="5" destOrd="0" presId="urn:microsoft.com/office/officeart/2005/8/layout/process5"/>
    <dgm:cxn modelId="{4FD1018D-216A-4FE2-9F3F-D46FDBA3C7A7}" type="presParOf" srcId="{BED59AC4-E10F-431C-AA74-8343E1D93131}" destId="{35A61A7E-E022-4A78-BFC2-CDD19B5C6FCD}" srcOrd="0" destOrd="0" presId="urn:microsoft.com/office/officeart/2005/8/layout/process5"/>
    <dgm:cxn modelId="{F8B8A5F1-FF13-4C0F-B3E6-34463C1C459A}" type="presParOf" srcId="{0D9C808A-ECB7-429D-B962-9060DA421DD6}" destId="{EABDE989-EDE8-4345-9A81-2CA8A3BCF6B3}"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6992E-DC17-4084-9763-6C1CD46E40E7}">
      <dsp:nvSpPr>
        <dsp:cNvPr id="0" name=""/>
        <dsp:cNvSpPr/>
      </dsp:nvSpPr>
      <dsp:spPr>
        <a:xfrm>
          <a:off x="1244061" y="1833"/>
          <a:ext cx="2783650" cy="1442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effectLst/>
              <a:latin typeface="+mn-lt"/>
            </a:rPr>
            <a:t>Call for proposals launched</a:t>
          </a:r>
        </a:p>
        <a:p>
          <a:pPr marL="0" lvl="0" indent="0" algn="ctr" defTabSz="622300">
            <a:lnSpc>
              <a:spcPct val="90000"/>
            </a:lnSpc>
            <a:spcBef>
              <a:spcPct val="0"/>
            </a:spcBef>
            <a:spcAft>
              <a:spcPct val="35000"/>
            </a:spcAft>
            <a:buNone/>
          </a:pPr>
          <a:r>
            <a:rPr lang="en-GB" sz="1400" b="1" kern="1200">
              <a:latin typeface="+mn-lt"/>
            </a:rPr>
            <a:t>May 2025</a:t>
          </a:r>
        </a:p>
      </dsp:txBody>
      <dsp:txXfrm>
        <a:off x="1286307" y="44079"/>
        <a:ext cx="2699158" cy="1357876"/>
      </dsp:txXfrm>
    </dsp:sp>
    <dsp:sp modelId="{312E808A-2D1C-40A7-97CF-F29609F92ABD}">
      <dsp:nvSpPr>
        <dsp:cNvPr id="0" name=""/>
        <dsp:cNvSpPr/>
      </dsp:nvSpPr>
      <dsp:spPr>
        <a:xfrm>
          <a:off x="4239259" y="424928"/>
          <a:ext cx="509636" cy="5961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4239259" y="544164"/>
        <a:ext cx="356745" cy="357706"/>
      </dsp:txXfrm>
    </dsp:sp>
    <dsp:sp modelId="{DDCD9F4C-D125-44BB-892A-10C2E65C6D33}">
      <dsp:nvSpPr>
        <dsp:cNvPr id="0" name=""/>
        <dsp:cNvSpPr/>
      </dsp:nvSpPr>
      <dsp:spPr>
        <a:xfrm>
          <a:off x="4989291" y="1833"/>
          <a:ext cx="2783650" cy="1442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effectLst/>
              <a:latin typeface="Muli"/>
            </a:rPr>
            <a:t>Deadline for submission of proposals </a:t>
          </a:r>
        </a:p>
        <a:p>
          <a:pPr marL="0" lvl="0" indent="0" algn="ctr" defTabSz="622300">
            <a:lnSpc>
              <a:spcPct val="90000"/>
            </a:lnSpc>
            <a:spcBef>
              <a:spcPct val="0"/>
            </a:spcBef>
            <a:spcAft>
              <a:spcPct val="35000"/>
            </a:spcAft>
            <a:buNone/>
          </a:pPr>
          <a:r>
            <a:rPr lang="en-GB" sz="1400" b="1" kern="1200">
              <a:latin typeface="Muli"/>
            </a:rPr>
            <a:t>July 2025</a:t>
          </a:r>
        </a:p>
      </dsp:txBody>
      <dsp:txXfrm>
        <a:off x="5031537" y="44079"/>
        <a:ext cx="2699158" cy="1357876"/>
      </dsp:txXfrm>
    </dsp:sp>
    <dsp:sp modelId="{52AAC47D-6D59-4BCC-B1D2-6A0C7D4EBEA7}">
      <dsp:nvSpPr>
        <dsp:cNvPr id="0" name=""/>
        <dsp:cNvSpPr/>
      </dsp:nvSpPr>
      <dsp:spPr>
        <a:xfrm rot="5400000">
          <a:off x="6126298" y="1612478"/>
          <a:ext cx="509636" cy="5961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rot="-5400000">
        <a:off x="6202264" y="1655749"/>
        <a:ext cx="357706" cy="356745"/>
      </dsp:txXfrm>
    </dsp:sp>
    <dsp:sp modelId="{15944E21-0FC7-4CE2-8112-EF571A1BCA5F}">
      <dsp:nvSpPr>
        <dsp:cNvPr id="0" name=""/>
        <dsp:cNvSpPr/>
      </dsp:nvSpPr>
      <dsp:spPr>
        <a:xfrm>
          <a:off x="4989291" y="2405780"/>
          <a:ext cx="2783650" cy="1442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effectLst/>
              <a:latin typeface="+mn-lt"/>
            </a:rPr>
            <a:t>Final Awards Announced</a:t>
          </a:r>
        </a:p>
        <a:p>
          <a:pPr marL="0" lvl="0" indent="0" algn="ctr" defTabSz="622300">
            <a:lnSpc>
              <a:spcPct val="90000"/>
            </a:lnSpc>
            <a:spcBef>
              <a:spcPct val="0"/>
            </a:spcBef>
            <a:spcAft>
              <a:spcPct val="35000"/>
            </a:spcAft>
            <a:buNone/>
          </a:pPr>
          <a:r>
            <a:rPr lang="en-GB" sz="1400" b="1" kern="1200">
              <a:effectLst/>
              <a:latin typeface="+mn-lt"/>
            </a:rPr>
            <a:t>August 2025</a:t>
          </a:r>
          <a:endParaRPr lang="en-GB" sz="1400" b="1" kern="1200">
            <a:latin typeface="+mn-lt"/>
          </a:endParaRPr>
        </a:p>
      </dsp:txBody>
      <dsp:txXfrm>
        <a:off x="5031537" y="2448026"/>
        <a:ext cx="2699158" cy="1357876"/>
      </dsp:txXfrm>
    </dsp:sp>
    <dsp:sp modelId="{BED59AC4-E10F-431C-AA74-8343E1D93131}">
      <dsp:nvSpPr>
        <dsp:cNvPr id="0" name=""/>
        <dsp:cNvSpPr/>
      </dsp:nvSpPr>
      <dsp:spPr>
        <a:xfrm rot="10800000">
          <a:off x="4219438" y="2527599"/>
          <a:ext cx="537617" cy="5961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rot="10800000">
        <a:off x="4380723" y="2646835"/>
        <a:ext cx="376332" cy="357706"/>
      </dsp:txXfrm>
    </dsp:sp>
    <dsp:sp modelId="{EABDE989-EDE8-4345-9A81-2CA8A3BCF6B3}">
      <dsp:nvSpPr>
        <dsp:cNvPr id="0" name=""/>
        <dsp:cNvSpPr/>
      </dsp:nvSpPr>
      <dsp:spPr>
        <a:xfrm rot="10800000" flipV="1">
          <a:off x="1265625" y="2427632"/>
          <a:ext cx="2709296" cy="1417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effectLst/>
              <a:latin typeface="+mn-lt"/>
            </a:rPr>
            <a:t>Due diligence process</a:t>
          </a:r>
          <a:endParaRPr lang="en-GB" sz="1400" b="1" kern="1200">
            <a:latin typeface="+mn-lt"/>
          </a:endParaRPr>
        </a:p>
        <a:p>
          <a:pPr marL="0" lvl="0" indent="0" algn="ctr" defTabSz="622300" rtl="0">
            <a:lnSpc>
              <a:spcPct val="90000"/>
            </a:lnSpc>
            <a:spcBef>
              <a:spcPct val="0"/>
            </a:spcBef>
            <a:spcAft>
              <a:spcPct val="35000"/>
            </a:spcAft>
            <a:buNone/>
          </a:pPr>
          <a:r>
            <a:rPr lang="en-GB" sz="1400" b="1" kern="1200">
              <a:effectLst/>
              <a:latin typeface="+mn-lt"/>
            </a:rPr>
            <a:t>September 2025</a:t>
          </a:r>
          <a:endParaRPr lang="en-GB" sz="1400" b="1" kern="1200">
            <a:latin typeface="+mn-lt"/>
          </a:endParaRPr>
        </a:p>
      </dsp:txBody>
      <dsp:txXfrm rot="-10800000">
        <a:off x="1307139" y="2469146"/>
        <a:ext cx="2626268" cy="13343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E1C97D-EE81-4C7B-9FDF-E51CB85139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0FD1F28-2DAB-4EF5-B6A3-6B9A5A0261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E5776-FB40-4742-968A-6332F4A2EE00}" type="datetimeFigureOut">
              <a:rPr lang="en-GB" smtClean="0"/>
              <a:t>15/05/2025</a:t>
            </a:fld>
            <a:endParaRPr lang="en-GB"/>
          </a:p>
        </p:txBody>
      </p:sp>
      <p:sp>
        <p:nvSpPr>
          <p:cNvPr id="4" name="Footer Placeholder 3">
            <a:extLst>
              <a:ext uri="{FF2B5EF4-FFF2-40B4-BE49-F238E27FC236}">
                <a16:creationId xmlns:a16="http://schemas.microsoft.com/office/drawing/2014/main" id="{1E08DF98-82A1-435D-B6F6-EF60779D6E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6BC6BA2-D87A-4541-BA19-2F767E5EC9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85572C-A01C-4567-8CEB-EC682BAADE77}" type="slidenum">
              <a:rPr lang="en-GB" smtClean="0"/>
              <a:t>‹#›</a:t>
            </a:fld>
            <a:endParaRPr lang="en-GB"/>
          </a:p>
        </p:txBody>
      </p:sp>
    </p:spTree>
    <p:extLst>
      <p:ext uri="{BB962C8B-B14F-4D97-AF65-F5344CB8AC3E}">
        <p14:creationId xmlns:p14="http://schemas.microsoft.com/office/powerpoint/2010/main" val="353775540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9503B-2ED7-400E-BFAD-BE2E007317ED}" type="datetimeFigureOut">
              <a:rPr lang="en-GB" smtClean="0"/>
              <a:t>14/05/2025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C1329-C63B-4808-8D74-31FAD9BF468A}" type="slidenum">
              <a:rPr lang="en-GB" smtClean="0"/>
              <a:t>‹#›</a:t>
            </a:fld>
            <a:endParaRPr lang="en-GB"/>
          </a:p>
        </p:txBody>
      </p:sp>
    </p:spTree>
    <p:extLst>
      <p:ext uri="{BB962C8B-B14F-4D97-AF65-F5344CB8AC3E}">
        <p14:creationId xmlns:p14="http://schemas.microsoft.com/office/powerpoint/2010/main" val="7722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F645D-143A-A2AD-DB49-EC42D94E80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CB6DC-07E0-ADF6-F3D9-370E285C6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AEFDD-9884-F1B1-5B0E-BD326FCABA53}"/>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1B332C2E-54E6-63B7-D811-B8E2E4E29E03}"/>
              </a:ext>
            </a:extLst>
          </p:cNvPr>
          <p:cNvSpPr>
            <a:spLocks noGrp="1"/>
          </p:cNvSpPr>
          <p:nvPr>
            <p:ph type="sldNum" sz="quarter" idx="5"/>
          </p:nvPr>
        </p:nvSpPr>
        <p:spPr/>
        <p:txBody>
          <a:bodyPr/>
          <a:lstStyle/>
          <a:p>
            <a:fld id="{8C6C1329-C63B-4808-8D74-31FAD9BF468A}" type="slidenum">
              <a:rPr lang="en-GB" smtClean="0"/>
              <a:t>4</a:t>
            </a:fld>
            <a:endParaRPr lang="en-GB"/>
          </a:p>
        </p:txBody>
      </p:sp>
    </p:spTree>
    <p:extLst>
      <p:ext uri="{BB962C8B-B14F-4D97-AF65-F5344CB8AC3E}">
        <p14:creationId xmlns:p14="http://schemas.microsoft.com/office/powerpoint/2010/main" val="3286396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D097B-B485-17A0-E4FE-5F6ABF4C9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B5A89-7BE1-AB73-1409-AF6493821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A25B2-D0CA-132E-4223-D7E2292D92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E53749-429C-E006-AE62-522F2E3FA99F}"/>
              </a:ext>
            </a:extLst>
          </p:cNvPr>
          <p:cNvSpPr>
            <a:spLocks noGrp="1"/>
          </p:cNvSpPr>
          <p:nvPr>
            <p:ph type="sldNum" sz="quarter" idx="5"/>
          </p:nvPr>
        </p:nvSpPr>
        <p:spPr/>
        <p:txBody>
          <a:bodyPr/>
          <a:lstStyle/>
          <a:p>
            <a:fld id="{8C6C1329-C63B-4808-8D74-31FAD9BF468A}" type="slidenum">
              <a:rPr lang="en-GB" smtClean="0"/>
              <a:t>20</a:t>
            </a:fld>
            <a:endParaRPr lang="en-GB"/>
          </a:p>
        </p:txBody>
      </p:sp>
    </p:spTree>
    <p:extLst>
      <p:ext uri="{BB962C8B-B14F-4D97-AF65-F5344CB8AC3E}">
        <p14:creationId xmlns:p14="http://schemas.microsoft.com/office/powerpoint/2010/main" val="1515785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C6C1329-C63B-4808-8D74-31FAD9BF468A}" type="slidenum">
              <a:rPr lang="en-GB" smtClean="0"/>
              <a:t>21</a:t>
            </a:fld>
            <a:endParaRPr lang="en-GB"/>
          </a:p>
        </p:txBody>
      </p:sp>
    </p:spTree>
    <p:extLst>
      <p:ext uri="{BB962C8B-B14F-4D97-AF65-F5344CB8AC3E}">
        <p14:creationId xmlns:p14="http://schemas.microsoft.com/office/powerpoint/2010/main" val="177137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C6C1329-C63B-4808-8D74-31FAD9BF468A}" type="slidenum">
              <a:rPr lang="en-GB" smtClean="0"/>
              <a:t>22</a:t>
            </a:fld>
            <a:endParaRPr lang="en-GB"/>
          </a:p>
        </p:txBody>
      </p:sp>
    </p:spTree>
    <p:extLst>
      <p:ext uri="{BB962C8B-B14F-4D97-AF65-F5344CB8AC3E}">
        <p14:creationId xmlns:p14="http://schemas.microsoft.com/office/powerpoint/2010/main" val="2322183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FCDB7-40BA-DC90-2EE2-4AA6DFB0E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836FE-E0AC-6B63-9AB5-0FEC1B8E5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D93FB-907A-53B0-E9C0-494E160B21B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C0DF38C6-9A66-9908-F8C2-4ACB72B08A02}"/>
              </a:ext>
            </a:extLst>
          </p:cNvPr>
          <p:cNvSpPr>
            <a:spLocks noGrp="1"/>
          </p:cNvSpPr>
          <p:nvPr>
            <p:ph type="sldNum" sz="quarter" idx="5"/>
          </p:nvPr>
        </p:nvSpPr>
        <p:spPr/>
        <p:txBody>
          <a:bodyPr/>
          <a:lstStyle/>
          <a:p>
            <a:fld id="{8C6C1329-C63B-4808-8D74-31FAD9BF468A}" type="slidenum">
              <a:rPr lang="en-GB" smtClean="0"/>
              <a:t>23</a:t>
            </a:fld>
            <a:endParaRPr lang="en-GB"/>
          </a:p>
        </p:txBody>
      </p:sp>
    </p:spTree>
    <p:extLst>
      <p:ext uri="{BB962C8B-B14F-4D97-AF65-F5344CB8AC3E}">
        <p14:creationId xmlns:p14="http://schemas.microsoft.com/office/powerpoint/2010/main" val="1541084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C6C1329-C63B-4808-8D74-31FAD9BF468A}" type="slidenum">
              <a:rPr lang="en-GB" smtClean="0"/>
              <a:t>24</a:t>
            </a:fld>
            <a:endParaRPr lang="en-GB"/>
          </a:p>
        </p:txBody>
      </p:sp>
    </p:spTree>
    <p:extLst>
      <p:ext uri="{BB962C8B-B14F-4D97-AF65-F5344CB8AC3E}">
        <p14:creationId xmlns:p14="http://schemas.microsoft.com/office/powerpoint/2010/main" val="4048130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Speaker point:</a:t>
            </a:r>
          </a:p>
          <a:p>
            <a:r>
              <a:rPr lang="en-US">
                <a:ea typeface="Calibri"/>
                <a:cs typeface="Calibri"/>
              </a:rPr>
              <a:t>1. What is inception phase and co-creation? Co-create SoW, facilitate with relevant ASEC Division, write Result Monitoring Framework</a:t>
            </a:r>
          </a:p>
        </p:txBody>
      </p:sp>
      <p:sp>
        <p:nvSpPr>
          <p:cNvPr id="4" name="Slide Number Placeholder 3"/>
          <p:cNvSpPr>
            <a:spLocks noGrp="1"/>
          </p:cNvSpPr>
          <p:nvPr>
            <p:ph type="sldNum" sz="quarter" idx="5"/>
          </p:nvPr>
        </p:nvSpPr>
        <p:spPr/>
        <p:txBody>
          <a:bodyPr/>
          <a:lstStyle/>
          <a:p>
            <a:fld id="{8C6C1329-C63B-4808-8D74-31FAD9BF468A}" type="slidenum">
              <a:rPr lang="en-GB" smtClean="0"/>
              <a:t>25</a:t>
            </a:fld>
            <a:endParaRPr lang="en-GB"/>
          </a:p>
        </p:txBody>
      </p:sp>
    </p:spTree>
    <p:extLst>
      <p:ext uri="{BB962C8B-B14F-4D97-AF65-F5344CB8AC3E}">
        <p14:creationId xmlns:p14="http://schemas.microsoft.com/office/powerpoint/2010/main" val="1143070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C6C1329-C63B-4808-8D74-31FAD9BF468A}" type="slidenum">
              <a:rPr lang="en-GB" smtClean="0"/>
              <a:t>26</a:t>
            </a:fld>
            <a:endParaRPr lang="en-GB"/>
          </a:p>
        </p:txBody>
      </p:sp>
    </p:spTree>
    <p:extLst>
      <p:ext uri="{BB962C8B-B14F-4D97-AF65-F5344CB8AC3E}">
        <p14:creationId xmlns:p14="http://schemas.microsoft.com/office/powerpoint/2010/main" val="1684835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6C1329-C63B-4808-8D74-31FAD9BF468A}" type="slidenum">
              <a:rPr lang="en-GB" smtClean="0"/>
              <a:t>29</a:t>
            </a:fld>
            <a:endParaRPr lang="en-GB"/>
          </a:p>
        </p:txBody>
      </p:sp>
    </p:spTree>
    <p:extLst>
      <p:ext uri="{BB962C8B-B14F-4D97-AF65-F5344CB8AC3E}">
        <p14:creationId xmlns:p14="http://schemas.microsoft.com/office/powerpoint/2010/main" val="129574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C6C1329-C63B-4808-8D74-31FAD9BF468A}" type="slidenum">
              <a:rPr lang="en-GB" smtClean="0"/>
              <a:t>5</a:t>
            </a:fld>
            <a:endParaRPr lang="en-GB"/>
          </a:p>
        </p:txBody>
      </p:sp>
    </p:spTree>
    <p:extLst>
      <p:ext uri="{BB962C8B-B14F-4D97-AF65-F5344CB8AC3E}">
        <p14:creationId xmlns:p14="http://schemas.microsoft.com/office/powerpoint/2010/main" val="293349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013CC-C15B-CB04-77D7-712E1CCDDB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B0EA90-0C00-37EE-02F0-9779DAEEE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E60FA5-A02E-B143-2549-40CB0E418728}"/>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178FFC80-1BC6-3922-8A1D-644AAF51B696}"/>
              </a:ext>
            </a:extLst>
          </p:cNvPr>
          <p:cNvSpPr>
            <a:spLocks noGrp="1"/>
          </p:cNvSpPr>
          <p:nvPr>
            <p:ph type="sldNum" sz="quarter" idx="5"/>
          </p:nvPr>
        </p:nvSpPr>
        <p:spPr/>
        <p:txBody>
          <a:bodyPr/>
          <a:lstStyle/>
          <a:p>
            <a:fld id="{8C6C1329-C63B-4808-8D74-31FAD9BF468A}" type="slidenum">
              <a:rPr lang="en-GB" smtClean="0"/>
              <a:t>7</a:t>
            </a:fld>
            <a:endParaRPr lang="en-GB"/>
          </a:p>
        </p:txBody>
      </p:sp>
    </p:spTree>
    <p:extLst>
      <p:ext uri="{BB962C8B-B14F-4D97-AF65-F5344CB8AC3E}">
        <p14:creationId xmlns:p14="http://schemas.microsoft.com/office/powerpoint/2010/main" val="489710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C6C1329-C63B-4808-8D74-31FAD9BF468A}" type="slidenum">
              <a:rPr lang="en-GB" smtClean="0"/>
              <a:t>8</a:t>
            </a:fld>
            <a:endParaRPr lang="en-GB"/>
          </a:p>
        </p:txBody>
      </p:sp>
    </p:spTree>
    <p:extLst>
      <p:ext uri="{BB962C8B-B14F-4D97-AF65-F5344CB8AC3E}">
        <p14:creationId xmlns:p14="http://schemas.microsoft.com/office/powerpoint/2010/main" val="402053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Speaking notes:</a:t>
            </a:r>
          </a:p>
          <a:p>
            <a:pPr marL="228600" indent="-228600">
              <a:buAutoNum type="arabicPeriod"/>
            </a:pPr>
            <a:r>
              <a:rPr lang="en-US"/>
              <a:t>Mention GTF scoping process: mapping gap and priorities of ASEAN and </a:t>
            </a:r>
            <a:r>
              <a:rPr lang="en-US" err="1"/>
              <a:t>mobilise</a:t>
            </a:r>
            <a:r>
              <a:rPr lang="en-US"/>
              <a:t> UK’s best expertise to offer</a:t>
            </a:r>
          </a:p>
          <a:p>
            <a:pPr marL="228600" indent="-228600">
              <a:buAutoNum type="arabicPeriod"/>
            </a:pPr>
            <a:r>
              <a:rPr lang="en-US"/>
              <a:t>Mapping existing UK support in Southeast Asia</a:t>
            </a:r>
          </a:p>
          <a:p>
            <a:pPr marL="228600" indent="-228600">
              <a:buAutoNum type="arabicPeriod"/>
            </a:pPr>
            <a:r>
              <a:rPr lang="en-US"/>
              <a:t>GTF Cross pillar approach in each work package</a:t>
            </a:r>
          </a:p>
        </p:txBody>
      </p:sp>
      <p:sp>
        <p:nvSpPr>
          <p:cNvPr id="4" name="Slide Number Placeholder 3"/>
          <p:cNvSpPr>
            <a:spLocks noGrp="1"/>
          </p:cNvSpPr>
          <p:nvPr>
            <p:ph type="sldNum" sz="quarter" idx="5"/>
          </p:nvPr>
        </p:nvSpPr>
        <p:spPr/>
        <p:txBody>
          <a:bodyPr/>
          <a:lstStyle/>
          <a:p>
            <a:fld id="{8C6C1329-C63B-4808-8D74-31FAD9BF468A}" type="slidenum">
              <a:rPr lang="en-GB" smtClean="0"/>
              <a:t>10</a:t>
            </a:fld>
            <a:endParaRPr lang="en-GB"/>
          </a:p>
        </p:txBody>
      </p:sp>
    </p:spTree>
    <p:extLst>
      <p:ext uri="{BB962C8B-B14F-4D97-AF65-F5344CB8AC3E}">
        <p14:creationId xmlns:p14="http://schemas.microsoft.com/office/powerpoint/2010/main" val="295548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FB558-CB68-F1F3-6D92-16225E12D3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52A1E-4E3C-A836-1C8C-FDF0BC2274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05492B-A012-BBFB-0F06-FE9029481D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4555C7-D7E4-CA4D-7469-14BF14147551}"/>
              </a:ext>
            </a:extLst>
          </p:cNvPr>
          <p:cNvSpPr>
            <a:spLocks noGrp="1"/>
          </p:cNvSpPr>
          <p:nvPr>
            <p:ph type="sldNum" sz="quarter" idx="5"/>
          </p:nvPr>
        </p:nvSpPr>
        <p:spPr/>
        <p:txBody>
          <a:bodyPr/>
          <a:lstStyle/>
          <a:p>
            <a:fld id="{8C6C1329-C63B-4808-8D74-31FAD9BF468A}" type="slidenum">
              <a:rPr lang="en-GB" smtClean="0"/>
              <a:t>12</a:t>
            </a:fld>
            <a:endParaRPr lang="en-GB"/>
          </a:p>
        </p:txBody>
      </p:sp>
    </p:spTree>
    <p:extLst>
      <p:ext uri="{BB962C8B-B14F-4D97-AF65-F5344CB8AC3E}">
        <p14:creationId xmlns:p14="http://schemas.microsoft.com/office/powerpoint/2010/main" val="3523898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BF176-0300-32F7-E640-F41D15F34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B14DE-36C3-5F9A-E768-EBB9B67EDC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1DE2E-C2B3-7E54-EE94-70246EBA9F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030DEE-8FBE-35ED-2961-B9ED3930C1FE}"/>
              </a:ext>
            </a:extLst>
          </p:cNvPr>
          <p:cNvSpPr>
            <a:spLocks noGrp="1"/>
          </p:cNvSpPr>
          <p:nvPr>
            <p:ph type="sldNum" sz="quarter" idx="5"/>
          </p:nvPr>
        </p:nvSpPr>
        <p:spPr/>
        <p:txBody>
          <a:bodyPr/>
          <a:lstStyle/>
          <a:p>
            <a:fld id="{8C6C1329-C63B-4808-8D74-31FAD9BF468A}" type="slidenum">
              <a:rPr lang="en-GB" smtClean="0"/>
              <a:t>13</a:t>
            </a:fld>
            <a:endParaRPr lang="en-GB"/>
          </a:p>
        </p:txBody>
      </p:sp>
    </p:spTree>
    <p:extLst>
      <p:ext uri="{BB962C8B-B14F-4D97-AF65-F5344CB8AC3E}">
        <p14:creationId xmlns:p14="http://schemas.microsoft.com/office/powerpoint/2010/main" val="1599046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DE697-420E-DAE6-17E8-8E2922101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5C60C-1507-E888-7401-0284EFB8C2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5323F0-F8FC-B47E-E3BD-D147A15B50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AC53EA-54CB-A610-8657-E37B60C72E4D}"/>
              </a:ext>
            </a:extLst>
          </p:cNvPr>
          <p:cNvSpPr>
            <a:spLocks noGrp="1"/>
          </p:cNvSpPr>
          <p:nvPr>
            <p:ph type="sldNum" sz="quarter" idx="5"/>
          </p:nvPr>
        </p:nvSpPr>
        <p:spPr/>
        <p:txBody>
          <a:bodyPr/>
          <a:lstStyle/>
          <a:p>
            <a:fld id="{8C6C1329-C63B-4808-8D74-31FAD9BF468A}" type="slidenum">
              <a:rPr lang="en-GB" smtClean="0"/>
              <a:t>14</a:t>
            </a:fld>
            <a:endParaRPr lang="en-GB"/>
          </a:p>
        </p:txBody>
      </p:sp>
    </p:spTree>
    <p:extLst>
      <p:ext uri="{BB962C8B-B14F-4D97-AF65-F5344CB8AC3E}">
        <p14:creationId xmlns:p14="http://schemas.microsoft.com/office/powerpoint/2010/main" val="98232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6C1329-C63B-4808-8D74-31FAD9BF468A}" type="slidenum">
              <a:rPr lang="en-GB" smtClean="0"/>
              <a:t>18</a:t>
            </a:fld>
            <a:endParaRPr lang="en-GB"/>
          </a:p>
        </p:txBody>
      </p:sp>
    </p:spTree>
    <p:extLst>
      <p:ext uri="{BB962C8B-B14F-4D97-AF65-F5344CB8AC3E}">
        <p14:creationId xmlns:p14="http://schemas.microsoft.com/office/powerpoint/2010/main" val="165134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hyperlink" Target="http://www.ukpact.co.uk/" TargetMode="External"/><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hyperlink" Target="http://www.ukpact.co.uk/" TargetMode="External"/><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hyperlink" Target="http://www.ukpact.co.uk/" TargetMode="External"/><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sv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K PACT)">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6CEFE956-DD74-4A5E-BAD9-AFAD46FB024E}"/>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87206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15937" y="549275"/>
            <a:ext cx="11160125"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8" y="1671780"/>
            <a:ext cx="11160125" cy="4646181"/>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1" y="6476239"/>
            <a:ext cx="4261189"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233071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69500"/>
            <a:ext cx="11160125"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1" y="6476240"/>
            <a:ext cx="3730107"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1420264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27549" y="549274"/>
            <a:ext cx="7519699"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9" y="1671292"/>
            <a:ext cx="7519698"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617464"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4" name="Freeform: Shape 3">
            <a:extLst>
              <a:ext uri="{FF2B5EF4-FFF2-40B4-BE49-F238E27FC236}">
                <a16:creationId xmlns:a16="http://schemas.microsoft.com/office/drawing/2014/main" id="{637CC9ED-1E88-4782-ACB9-C11EA2FF1DBD}"/>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27544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7538170"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671292"/>
            <a:ext cx="7538170"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7538170"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63071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2" name="Freeform: Shape 1">
            <a:extLst>
              <a:ext uri="{FF2B5EF4-FFF2-40B4-BE49-F238E27FC236}">
                <a16:creationId xmlns:a16="http://schemas.microsoft.com/office/drawing/2014/main" id="{3CE398DC-B101-429E-89E6-533CFD29966C}"/>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797305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63734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9" name="Text Placeholder 14">
            <a:extLst>
              <a:ext uri="{FF2B5EF4-FFF2-40B4-BE49-F238E27FC236}">
                <a16:creationId xmlns:a16="http://schemas.microsoft.com/office/drawing/2014/main" id="{BEDD09D1-7DF8-4E44-B70F-CB73900EB968}"/>
              </a:ext>
            </a:extLst>
          </p:cNvPr>
          <p:cNvSpPr>
            <a:spLocks noGrp="1"/>
          </p:cNvSpPr>
          <p:nvPr>
            <p:ph type="body" sz="quarter" idx="11" hasCustomPrompt="1"/>
          </p:nvPr>
        </p:nvSpPr>
        <p:spPr>
          <a:xfrm>
            <a:off x="527549" y="549274"/>
            <a:ext cx="5568451"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spTree>
    <p:extLst>
      <p:ext uri="{BB962C8B-B14F-4D97-AF65-F5344CB8AC3E}">
        <p14:creationId xmlns:p14="http://schemas.microsoft.com/office/powerpoint/2010/main" val="1012314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5506172"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5506172" cy="338138"/>
          </a:xfrm>
          <a:prstGeom prst="rect">
            <a:avLst/>
          </a:prstGeom>
        </p:spPr>
        <p:txBody>
          <a:bodyPr lIns="0" tIns="0" rIns="0" bIns="0" anchor="b"/>
          <a:lstStyle>
            <a:lvl1pPr marL="0" indent="0">
              <a:buNone/>
              <a:defRPr sz="1800" b="1"/>
            </a:lvl1pPr>
          </a:lstStyle>
          <a:p>
            <a:pPr lvl="0"/>
            <a:r>
              <a:rPr lang="en-GB"/>
              <a:t>Subtitle</a:t>
            </a:r>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1" y="6476240"/>
            <a:ext cx="3736733"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Tree>
    <p:extLst>
      <p:ext uri="{BB962C8B-B14F-4D97-AF65-F5344CB8AC3E}">
        <p14:creationId xmlns:p14="http://schemas.microsoft.com/office/powerpoint/2010/main" val="180961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7036407" cy="351867"/>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71292"/>
            <a:ext cx="7036329"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26EF68-FBAA-48E1-A38C-CD7A1917DD03}"/>
              </a:ext>
            </a:extLst>
          </p:cNvPr>
          <p:cNvSpPr txBox="1"/>
          <p:nvPr userDrawn="1"/>
        </p:nvSpPr>
        <p:spPr>
          <a:xfrm>
            <a:off x="470831" y="6476240"/>
            <a:ext cx="3677837"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13" name="Picture Placeholder 15">
            <a:extLst>
              <a:ext uri="{FF2B5EF4-FFF2-40B4-BE49-F238E27FC236}">
                <a16:creationId xmlns:a16="http://schemas.microsoft.com/office/drawing/2014/main" id="{C4558F93-99D3-4E7E-A973-F0DEA4D9AB46}"/>
              </a:ext>
            </a:extLst>
          </p:cNvPr>
          <p:cNvSpPr>
            <a:spLocks noGrp="1"/>
          </p:cNvSpPr>
          <p:nvPr>
            <p:ph type="pic" sz="quarter" idx="10" hasCustomPrompt="1"/>
          </p:nvPr>
        </p:nvSpPr>
        <p:spPr>
          <a:xfrm>
            <a:off x="8043332" y="0"/>
            <a:ext cx="4148667"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chor="ctr">
            <a:noAutofit/>
          </a:bodyPr>
          <a:lstStyle>
            <a:lvl1pPr marL="0" indent="0">
              <a:buNone/>
              <a:defRPr/>
            </a:lvl1pPr>
          </a:lstStyle>
          <a:p>
            <a:r>
              <a:rPr lang="en-GB"/>
              <a:t>Click to add image</a:t>
            </a:r>
          </a:p>
        </p:txBody>
      </p:sp>
      <p:sp>
        <p:nvSpPr>
          <p:cNvPr id="14" name="Text Placeholder 9">
            <a:extLst>
              <a:ext uri="{FF2B5EF4-FFF2-40B4-BE49-F238E27FC236}">
                <a16:creationId xmlns:a16="http://schemas.microsoft.com/office/drawing/2014/main" id="{68D31D99-80C9-41FB-82D5-1CE21B1E41A4}"/>
              </a:ext>
            </a:extLst>
          </p:cNvPr>
          <p:cNvSpPr>
            <a:spLocks noGrp="1"/>
          </p:cNvSpPr>
          <p:nvPr>
            <p:ph type="body" sz="quarter" idx="14" hasCustomPrompt="1"/>
          </p:nvPr>
        </p:nvSpPr>
        <p:spPr>
          <a:xfrm>
            <a:off x="515938" y="926465"/>
            <a:ext cx="7038000"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67251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2 Column">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710271"/>
            <a:ext cx="5580061"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Rectangle 1">
            <a:extLst>
              <a:ext uri="{FF2B5EF4-FFF2-40B4-BE49-F238E27FC236}">
                <a16:creationId xmlns:a16="http://schemas.microsoft.com/office/drawing/2014/main" id="{5C645F69-D767-4CC6-9DAD-745D1204B141}"/>
              </a:ext>
            </a:extLst>
          </p:cNvPr>
          <p:cNvSpPr/>
          <p:nvPr userDrawn="1"/>
        </p:nvSpPr>
        <p:spPr>
          <a:xfrm>
            <a:off x="6155267" y="1588166"/>
            <a:ext cx="5520796" cy="3678101"/>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72289A93-D101-4FAE-B94B-D761FD7D9AE3}"/>
              </a:ext>
            </a:extLst>
          </p:cNvPr>
          <p:cNvSpPr>
            <a:spLocks noGrp="1"/>
          </p:cNvSpPr>
          <p:nvPr>
            <p:ph type="body" sz="quarter" idx="15"/>
          </p:nvPr>
        </p:nvSpPr>
        <p:spPr>
          <a:xfrm>
            <a:off x="6223000" y="1709738"/>
            <a:ext cx="5376863" cy="3472053"/>
          </a:xfrm>
          <a:prstGeom prst="rect">
            <a:avLst/>
          </a:prstGeom>
        </p:spPr>
        <p:txBody>
          <a:bodyPr/>
          <a:lstStyle>
            <a:lvl1pPr marL="0" indent="0">
              <a:buNone/>
              <a:defRPr sz="1800"/>
            </a:lvl1pPr>
          </a:lstStyle>
          <a:p>
            <a:pPr lvl="0"/>
            <a:endParaRPr lang="en-GB"/>
          </a:p>
        </p:txBody>
      </p:sp>
      <p:sp>
        <p:nvSpPr>
          <p:cNvPr id="16" name="Text Placeholder 15">
            <a:extLst>
              <a:ext uri="{FF2B5EF4-FFF2-40B4-BE49-F238E27FC236}">
                <a16:creationId xmlns:a16="http://schemas.microsoft.com/office/drawing/2014/main" id="{DF4F2D81-8C58-423B-A289-9C330D8AF484}"/>
              </a:ext>
            </a:extLst>
          </p:cNvPr>
          <p:cNvSpPr>
            <a:spLocks noGrp="1"/>
          </p:cNvSpPr>
          <p:nvPr>
            <p:ph type="body" sz="quarter" idx="16"/>
          </p:nvPr>
        </p:nvSpPr>
        <p:spPr>
          <a:xfrm>
            <a:off x="515938" y="5359400"/>
            <a:ext cx="11160125" cy="679450"/>
          </a:xfrm>
          <a:prstGeom prst="rect">
            <a:avLst/>
          </a:prstGeom>
          <a:solidFill>
            <a:schemeClr val="accent1"/>
          </a:solidFill>
          <a:effectLst>
            <a:outerShdw blurRad="50800" dist="38100" dir="2700000" algn="tl" rotWithShape="0">
              <a:prstClr val="black">
                <a:alpha val="40000"/>
              </a:prstClr>
            </a:outerShdw>
          </a:effectLst>
        </p:spPr>
        <p:txBody>
          <a:bodyPr anchor="ctr"/>
          <a:lstStyle>
            <a:lvl1pPr marL="0" indent="0" algn="ctr">
              <a:buNone/>
              <a:defRPr sz="1800" b="1">
                <a:solidFill>
                  <a:schemeClr val="bg1"/>
                </a:solidFill>
              </a:defRPr>
            </a:lvl1pPr>
          </a:lstStyle>
          <a:p>
            <a:pPr lvl="0"/>
            <a:endParaRPr lang="en-GB"/>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1" y="6476240"/>
            <a:ext cx="3716855"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2406224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title +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D21959-35F9-4EFB-A177-51FD899E7A7C}"/>
              </a:ext>
            </a:extLst>
          </p:cNvPr>
          <p:cNvSpPr/>
          <p:nvPr userDrawn="1"/>
        </p:nvSpPr>
        <p:spPr>
          <a:xfrm>
            <a:off x="4206394" y="1589949"/>
            <a:ext cx="3792297" cy="4173542"/>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4">
            <a:extLst>
              <a:ext uri="{FF2B5EF4-FFF2-40B4-BE49-F238E27FC236}">
                <a16:creationId xmlns:a16="http://schemas.microsoft.com/office/drawing/2014/main" id="{259B53E4-B28A-4F5F-A7B2-B9C4BE21C3CA}"/>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4" name="Straight Connector 3">
            <a:extLst>
              <a:ext uri="{FF2B5EF4-FFF2-40B4-BE49-F238E27FC236}">
                <a16:creationId xmlns:a16="http://schemas.microsoft.com/office/drawing/2014/main" id="{921B1DFF-8E93-41C4-BD52-146CEEE151A6}"/>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8A21845C-DFC8-4FDB-AAF8-F32C752BAC41}"/>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6" name="Content Placeholder 11">
            <a:extLst>
              <a:ext uri="{FF2B5EF4-FFF2-40B4-BE49-F238E27FC236}">
                <a16:creationId xmlns:a16="http://schemas.microsoft.com/office/drawing/2014/main" id="{1715C3BC-6F96-4FD9-912E-E3CDC46B41D0}"/>
              </a:ext>
            </a:extLst>
          </p:cNvPr>
          <p:cNvSpPr>
            <a:spLocks noGrp="1"/>
          </p:cNvSpPr>
          <p:nvPr>
            <p:ph sz="quarter" idx="13" hasCustomPrompt="1"/>
          </p:nvPr>
        </p:nvSpPr>
        <p:spPr>
          <a:xfrm>
            <a:off x="515938"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8" name="Content Placeholder 11">
            <a:extLst>
              <a:ext uri="{FF2B5EF4-FFF2-40B4-BE49-F238E27FC236}">
                <a16:creationId xmlns:a16="http://schemas.microsoft.com/office/drawing/2014/main" id="{3AA3C1B6-DE6D-4E77-86EC-94AB10977CD2}"/>
              </a:ext>
            </a:extLst>
          </p:cNvPr>
          <p:cNvSpPr>
            <a:spLocks noGrp="1"/>
          </p:cNvSpPr>
          <p:nvPr>
            <p:ph sz="quarter" idx="16" hasCustomPrompt="1"/>
          </p:nvPr>
        </p:nvSpPr>
        <p:spPr>
          <a:xfrm>
            <a:off x="8076062" y="2106663"/>
            <a:ext cx="3600000" cy="3509046"/>
          </a:xfrm>
          <a:prstGeom prst="rect">
            <a:avLst/>
          </a:prstGeom>
        </p:spPr>
        <p:txBody>
          <a:bodyPr lIns="0" tIns="0" rIns="0" bIns="0" numCol="1" spcCol="540000"/>
          <a:lstStyle>
            <a:lvl1pPr>
              <a:defRPr lang="en-GB" sz="1600" b="0" i="0" dirty="0">
                <a:cs typeface="Arial" panose="020B0604020202020204" pitchFamily="34" charset="0"/>
              </a:defRPr>
            </a:lvl1pPr>
          </a:lstStyle>
          <a:p>
            <a:pPr marL="342900" lvl="0" indent="-342900">
              <a:buClr>
                <a:schemeClr val="accent1"/>
              </a:buClr>
              <a:buFont typeface="+mj-lt"/>
              <a:buAutoNum type="arabicPeriod"/>
            </a:pPr>
            <a:r>
              <a:rPr lang="en-GB"/>
              <a:t>Click to add text</a:t>
            </a:r>
          </a:p>
        </p:txBody>
      </p:sp>
      <p:sp>
        <p:nvSpPr>
          <p:cNvPr id="9" name="Content Placeholder 11">
            <a:extLst>
              <a:ext uri="{FF2B5EF4-FFF2-40B4-BE49-F238E27FC236}">
                <a16:creationId xmlns:a16="http://schemas.microsoft.com/office/drawing/2014/main" id="{2C758D47-4C87-4859-A9E3-EDE8696743CA}"/>
              </a:ext>
            </a:extLst>
          </p:cNvPr>
          <p:cNvSpPr>
            <a:spLocks noGrp="1"/>
          </p:cNvSpPr>
          <p:nvPr>
            <p:ph sz="quarter" idx="17" hasCustomPrompt="1"/>
          </p:nvPr>
        </p:nvSpPr>
        <p:spPr>
          <a:xfrm>
            <a:off x="515938" y="2106663"/>
            <a:ext cx="3600000" cy="3509046"/>
          </a:xfrm>
          <a:prstGeom prst="rect">
            <a:avLst/>
          </a:prstGeom>
        </p:spPr>
        <p:txBody>
          <a:bodyPr lIns="0" tIns="0" rIns="0" bIns="0" numCol="1" spcCol="540000"/>
          <a:lstStyle>
            <a:lvl1pPr marL="342900" indent="-342900">
              <a:buClr>
                <a:schemeClr val="accent1"/>
              </a:buClr>
              <a:buFont typeface="+mj-lt"/>
              <a:buAutoNum type="arabicPeriod"/>
              <a:defRPr sz="16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0" name="Content Placeholder 11">
            <a:extLst>
              <a:ext uri="{FF2B5EF4-FFF2-40B4-BE49-F238E27FC236}">
                <a16:creationId xmlns:a16="http://schemas.microsoft.com/office/drawing/2014/main" id="{6CAE19C8-7D3C-4A2E-8693-22EB6831CCD8}"/>
              </a:ext>
            </a:extLst>
          </p:cNvPr>
          <p:cNvSpPr>
            <a:spLocks noGrp="1"/>
          </p:cNvSpPr>
          <p:nvPr>
            <p:ph sz="quarter" idx="18" hasCustomPrompt="1"/>
          </p:nvPr>
        </p:nvSpPr>
        <p:spPr>
          <a:xfrm>
            <a:off x="8076063"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3" name="Content Placeholder 11">
            <a:extLst>
              <a:ext uri="{FF2B5EF4-FFF2-40B4-BE49-F238E27FC236}">
                <a16:creationId xmlns:a16="http://schemas.microsoft.com/office/drawing/2014/main" id="{F9F6E32F-6AD7-4737-9AB5-CD84D388D3BC}"/>
              </a:ext>
            </a:extLst>
          </p:cNvPr>
          <p:cNvSpPr>
            <a:spLocks noGrp="1"/>
          </p:cNvSpPr>
          <p:nvPr>
            <p:ph sz="quarter" idx="19" hasCustomPrompt="1"/>
          </p:nvPr>
        </p:nvSpPr>
        <p:spPr>
          <a:xfrm>
            <a:off x="4296000" y="1710271"/>
            <a:ext cx="3600000" cy="404856"/>
          </a:xfrm>
          <a:prstGeom prst="rect">
            <a:avLst/>
          </a:prstGeom>
        </p:spPr>
        <p:txBody>
          <a:bodyPr lIns="0" tIns="0" rIns="0" bIns="0" numCol="1" spcCol="540000"/>
          <a:lstStyle>
            <a:lvl1pPr marL="0" indent="0">
              <a:buNone/>
              <a:defRPr sz="1800" b="0" i="0">
                <a:solidFill>
                  <a:schemeClr val="accent2"/>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5" name="Text Placeholder 14">
            <a:extLst>
              <a:ext uri="{FF2B5EF4-FFF2-40B4-BE49-F238E27FC236}">
                <a16:creationId xmlns:a16="http://schemas.microsoft.com/office/drawing/2014/main" id="{B3E1493D-4BBB-4C8F-A791-4F914478ED5E}"/>
              </a:ext>
            </a:extLst>
          </p:cNvPr>
          <p:cNvSpPr>
            <a:spLocks noGrp="1"/>
          </p:cNvSpPr>
          <p:nvPr>
            <p:ph type="body" sz="quarter" idx="20" hasCustomPrompt="1"/>
          </p:nvPr>
        </p:nvSpPr>
        <p:spPr>
          <a:xfrm>
            <a:off x="4295775" y="2106663"/>
            <a:ext cx="3600450" cy="3509046"/>
          </a:xfrm>
          <a:prstGeom prst="rect">
            <a:avLst/>
          </a:prstGeom>
        </p:spPr>
        <p:txBody>
          <a:bodyPr/>
          <a:lstStyle>
            <a:lvl1pPr marL="342900" indent="-342900">
              <a:buClr>
                <a:schemeClr val="accent2"/>
              </a:buClr>
              <a:buFont typeface="+mj-lt"/>
              <a:buAutoNum type="arabicPeriod"/>
              <a:defRPr sz="1600"/>
            </a:lvl1pPr>
          </a:lstStyle>
          <a:p>
            <a:pPr lvl="0"/>
            <a:r>
              <a:rPr lang="en-GB"/>
              <a:t>Click to add text</a:t>
            </a:r>
          </a:p>
        </p:txBody>
      </p:sp>
      <p:sp>
        <p:nvSpPr>
          <p:cNvPr id="17" name="TextBox 16">
            <a:extLst>
              <a:ext uri="{FF2B5EF4-FFF2-40B4-BE49-F238E27FC236}">
                <a16:creationId xmlns:a16="http://schemas.microsoft.com/office/drawing/2014/main" id="{A71E4570-714D-415F-B1C1-FE5933BB0708}"/>
              </a:ext>
            </a:extLst>
          </p:cNvPr>
          <p:cNvSpPr txBox="1"/>
          <p:nvPr userDrawn="1"/>
        </p:nvSpPr>
        <p:spPr>
          <a:xfrm>
            <a:off x="470831" y="6476240"/>
            <a:ext cx="3824943"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3393587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title + List 3">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1" name="Text Placeholder 10">
            <a:extLst>
              <a:ext uri="{FF2B5EF4-FFF2-40B4-BE49-F238E27FC236}">
                <a16:creationId xmlns:a16="http://schemas.microsoft.com/office/drawing/2014/main" id="{4D87DD3D-F004-4CE4-96FD-AC9D99B192FA}"/>
              </a:ext>
            </a:extLst>
          </p:cNvPr>
          <p:cNvSpPr>
            <a:spLocks noGrp="1"/>
          </p:cNvSpPr>
          <p:nvPr>
            <p:ph type="body" sz="quarter" idx="15" hasCustomPrompt="1"/>
          </p:nvPr>
        </p:nvSpPr>
        <p:spPr>
          <a:xfrm>
            <a:off x="1345667" y="2095480"/>
            <a:ext cx="7200000" cy="1080000"/>
          </a:xfrm>
          <a:prstGeom prst="rect">
            <a:avLst/>
          </a:prstGeom>
        </p:spPr>
        <p:txBody>
          <a:bodyPr lIns="0" tIns="0" rIns="0" bIns="0"/>
          <a:lstStyle>
            <a:lvl1pPr marL="0" indent="0">
              <a:buNone/>
              <a:defRPr sz="1600" b="0"/>
            </a:lvl1pPr>
          </a:lstStyle>
          <a:p>
            <a:pPr lvl="0"/>
            <a:r>
              <a:rPr lang="en-GB"/>
              <a:t>Click to add text</a:t>
            </a:r>
          </a:p>
        </p:txBody>
      </p:sp>
      <p:sp>
        <p:nvSpPr>
          <p:cNvPr id="13" name="Text Placeholder 12">
            <a:extLst>
              <a:ext uri="{FF2B5EF4-FFF2-40B4-BE49-F238E27FC236}">
                <a16:creationId xmlns:a16="http://schemas.microsoft.com/office/drawing/2014/main" id="{E57BBCDF-F563-440B-8597-EDE6E35A43A2}"/>
              </a:ext>
            </a:extLst>
          </p:cNvPr>
          <p:cNvSpPr>
            <a:spLocks noGrp="1"/>
          </p:cNvSpPr>
          <p:nvPr>
            <p:ph type="body" sz="quarter" idx="16" hasCustomPrompt="1"/>
          </p:nvPr>
        </p:nvSpPr>
        <p:spPr>
          <a:xfrm>
            <a:off x="397400" y="2095000"/>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1</a:t>
            </a:r>
            <a:endParaRPr lang="en-GB"/>
          </a:p>
        </p:txBody>
      </p:sp>
      <p:sp>
        <p:nvSpPr>
          <p:cNvPr id="14" name="Text Placeholder 10">
            <a:extLst>
              <a:ext uri="{FF2B5EF4-FFF2-40B4-BE49-F238E27FC236}">
                <a16:creationId xmlns:a16="http://schemas.microsoft.com/office/drawing/2014/main" id="{49492BEE-3211-459B-88EE-123D97BCCEE4}"/>
              </a:ext>
            </a:extLst>
          </p:cNvPr>
          <p:cNvSpPr>
            <a:spLocks noGrp="1"/>
          </p:cNvSpPr>
          <p:nvPr>
            <p:ph type="body" sz="quarter" idx="17" hasCustomPrompt="1"/>
          </p:nvPr>
        </p:nvSpPr>
        <p:spPr>
          <a:xfrm>
            <a:off x="1345667" y="4851535"/>
            <a:ext cx="7200000" cy="1080000"/>
          </a:xfrm>
          <a:prstGeom prst="rect">
            <a:avLst/>
          </a:prstGeom>
        </p:spPr>
        <p:txBody>
          <a:bodyPr lIns="0" tIns="0" rIns="0" bIns="0"/>
          <a:lstStyle>
            <a:lvl1pPr marL="0" indent="0">
              <a:buNone/>
              <a:defRPr sz="1600"/>
            </a:lvl1pPr>
          </a:lstStyle>
          <a:p>
            <a:pPr lvl="0"/>
            <a:r>
              <a:rPr lang="en-GB"/>
              <a:t>Click to add text</a:t>
            </a:r>
          </a:p>
        </p:txBody>
      </p:sp>
      <p:sp>
        <p:nvSpPr>
          <p:cNvPr id="15" name="Text Placeholder 12">
            <a:extLst>
              <a:ext uri="{FF2B5EF4-FFF2-40B4-BE49-F238E27FC236}">
                <a16:creationId xmlns:a16="http://schemas.microsoft.com/office/drawing/2014/main" id="{7D60536D-3F9A-4D6B-B511-69318B021796}"/>
              </a:ext>
            </a:extLst>
          </p:cNvPr>
          <p:cNvSpPr>
            <a:spLocks noGrp="1"/>
          </p:cNvSpPr>
          <p:nvPr>
            <p:ph type="body" sz="quarter" idx="18" hasCustomPrompt="1"/>
          </p:nvPr>
        </p:nvSpPr>
        <p:spPr>
          <a:xfrm>
            <a:off x="397400" y="4851055"/>
            <a:ext cx="889000" cy="1080000"/>
          </a:xfrm>
          <a:prstGeom prst="rect">
            <a:avLst/>
          </a:prstGeom>
        </p:spPr>
        <p:txBody>
          <a:bodyPr anchor="ctr"/>
          <a:lstStyle>
            <a:lvl1pPr marL="0" indent="0">
              <a:buNone/>
              <a:defRPr sz="8800">
                <a:solidFill>
                  <a:srgbClr val="002062"/>
                </a:solidFill>
                <a:latin typeface="+mj-lt"/>
              </a:defRPr>
            </a:lvl1pPr>
          </a:lstStyle>
          <a:p>
            <a:pPr lvl="0"/>
            <a:r>
              <a:rPr lang="en-GB" sz="8800">
                <a:latin typeface="+mj-lt"/>
              </a:rPr>
              <a:t>3</a:t>
            </a:r>
            <a:endParaRPr lang="en-GB"/>
          </a:p>
        </p:txBody>
      </p:sp>
      <p:sp>
        <p:nvSpPr>
          <p:cNvPr id="16" name="Text Placeholder 12">
            <a:extLst>
              <a:ext uri="{FF2B5EF4-FFF2-40B4-BE49-F238E27FC236}">
                <a16:creationId xmlns:a16="http://schemas.microsoft.com/office/drawing/2014/main" id="{E1C0E36F-9ACF-4BBD-B2BD-586898EFAF11}"/>
              </a:ext>
            </a:extLst>
          </p:cNvPr>
          <p:cNvSpPr>
            <a:spLocks noGrp="1"/>
          </p:cNvSpPr>
          <p:nvPr>
            <p:ph type="body" sz="quarter" idx="19" hasCustomPrompt="1"/>
          </p:nvPr>
        </p:nvSpPr>
        <p:spPr>
          <a:xfrm>
            <a:off x="10765111" y="3473027"/>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2</a:t>
            </a:r>
            <a:endParaRPr lang="en-GB"/>
          </a:p>
        </p:txBody>
      </p:sp>
      <p:sp>
        <p:nvSpPr>
          <p:cNvPr id="17" name="Text Placeholder 10">
            <a:extLst>
              <a:ext uri="{FF2B5EF4-FFF2-40B4-BE49-F238E27FC236}">
                <a16:creationId xmlns:a16="http://schemas.microsoft.com/office/drawing/2014/main" id="{295946AE-606B-4A9F-AFB5-77F4385112F9}"/>
              </a:ext>
            </a:extLst>
          </p:cNvPr>
          <p:cNvSpPr>
            <a:spLocks noGrp="1"/>
          </p:cNvSpPr>
          <p:nvPr>
            <p:ph type="body" sz="quarter" idx="20" hasCustomPrompt="1"/>
          </p:nvPr>
        </p:nvSpPr>
        <p:spPr>
          <a:xfrm>
            <a:off x="3496200" y="3473027"/>
            <a:ext cx="7200000" cy="1080000"/>
          </a:xfrm>
          <a:prstGeom prst="rect">
            <a:avLst/>
          </a:prstGeom>
        </p:spPr>
        <p:txBody>
          <a:bodyPr lIns="0" tIns="0" rIns="0" bIns="0"/>
          <a:lstStyle>
            <a:lvl1pPr marL="0" indent="0" algn="r">
              <a:buNone/>
              <a:defRPr sz="1600" b="0"/>
            </a:lvl1pPr>
          </a:lstStyle>
          <a:p>
            <a:pPr lvl="0"/>
            <a:r>
              <a:rPr lang="en-GB"/>
              <a:t>Click to add text</a:t>
            </a:r>
          </a:p>
        </p:txBody>
      </p:sp>
      <p:sp>
        <p:nvSpPr>
          <p:cNvPr id="19" name="Picture Placeholder 18">
            <a:extLst>
              <a:ext uri="{FF2B5EF4-FFF2-40B4-BE49-F238E27FC236}">
                <a16:creationId xmlns:a16="http://schemas.microsoft.com/office/drawing/2014/main" id="{739DB259-62D4-41AB-B772-7D25ACA80D7A}"/>
              </a:ext>
            </a:extLst>
          </p:cNvPr>
          <p:cNvSpPr>
            <a:spLocks noGrp="1"/>
          </p:cNvSpPr>
          <p:nvPr>
            <p:ph type="pic" sz="quarter" idx="21" hasCustomPrompt="1"/>
          </p:nvPr>
        </p:nvSpPr>
        <p:spPr>
          <a:xfrm>
            <a:off x="9202363" y="2095500"/>
            <a:ext cx="1493837" cy="1074738"/>
          </a:xfrm>
          <a:prstGeom prst="rect">
            <a:avLst/>
          </a:prstGeom>
        </p:spPr>
        <p:txBody>
          <a:bodyPr/>
          <a:lstStyle>
            <a:lvl1pPr marL="0" indent="0">
              <a:buNone/>
              <a:defRPr sz="2000"/>
            </a:lvl1pPr>
          </a:lstStyle>
          <a:p>
            <a:r>
              <a:rPr lang="en-GB"/>
              <a:t>Icon or picture</a:t>
            </a:r>
          </a:p>
        </p:txBody>
      </p:sp>
      <p:sp>
        <p:nvSpPr>
          <p:cNvPr id="20" name="Picture Placeholder 18">
            <a:extLst>
              <a:ext uri="{FF2B5EF4-FFF2-40B4-BE49-F238E27FC236}">
                <a16:creationId xmlns:a16="http://schemas.microsoft.com/office/drawing/2014/main" id="{3A1E4223-B1F2-4629-A08B-77032C21C3EF}"/>
              </a:ext>
            </a:extLst>
          </p:cNvPr>
          <p:cNvSpPr>
            <a:spLocks noGrp="1"/>
          </p:cNvSpPr>
          <p:nvPr>
            <p:ph type="pic" sz="quarter" idx="22" hasCustomPrompt="1"/>
          </p:nvPr>
        </p:nvSpPr>
        <p:spPr>
          <a:xfrm>
            <a:off x="9202362" y="4856317"/>
            <a:ext cx="1493837" cy="1074738"/>
          </a:xfrm>
          <a:prstGeom prst="rect">
            <a:avLst/>
          </a:prstGeom>
        </p:spPr>
        <p:txBody>
          <a:bodyPr/>
          <a:lstStyle>
            <a:lvl1pPr marL="0" indent="0">
              <a:buNone/>
              <a:defRPr sz="2000"/>
            </a:lvl1pPr>
          </a:lstStyle>
          <a:p>
            <a:r>
              <a:rPr lang="en-GB"/>
              <a:t>Icon or picture</a:t>
            </a:r>
          </a:p>
        </p:txBody>
      </p:sp>
      <p:sp>
        <p:nvSpPr>
          <p:cNvPr id="21" name="Picture Placeholder 18">
            <a:extLst>
              <a:ext uri="{FF2B5EF4-FFF2-40B4-BE49-F238E27FC236}">
                <a16:creationId xmlns:a16="http://schemas.microsoft.com/office/drawing/2014/main" id="{F3E3A0BA-8AC4-4189-987C-C58238DCE13E}"/>
              </a:ext>
            </a:extLst>
          </p:cNvPr>
          <p:cNvSpPr>
            <a:spLocks noGrp="1"/>
          </p:cNvSpPr>
          <p:nvPr>
            <p:ph type="pic" sz="quarter" idx="23" hasCustomPrompt="1"/>
          </p:nvPr>
        </p:nvSpPr>
        <p:spPr>
          <a:xfrm>
            <a:off x="1345667" y="3478289"/>
            <a:ext cx="1493837" cy="1074738"/>
          </a:xfrm>
          <a:prstGeom prst="rect">
            <a:avLst/>
          </a:prstGeom>
        </p:spPr>
        <p:txBody>
          <a:bodyPr/>
          <a:lstStyle>
            <a:lvl1pPr marL="0" indent="0">
              <a:buNone/>
              <a:defRPr sz="2000"/>
            </a:lvl1pPr>
          </a:lstStyle>
          <a:p>
            <a:r>
              <a:rPr lang="en-GB"/>
              <a:t>Icon or picture</a:t>
            </a:r>
          </a:p>
        </p:txBody>
      </p:sp>
      <p:sp>
        <p:nvSpPr>
          <p:cNvPr id="23" name="TextBox 22">
            <a:extLst>
              <a:ext uri="{FF2B5EF4-FFF2-40B4-BE49-F238E27FC236}">
                <a16:creationId xmlns:a16="http://schemas.microsoft.com/office/drawing/2014/main" id="{C6C7C45F-CC4D-44C6-94C7-0AD69EB9E108}"/>
              </a:ext>
            </a:extLst>
          </p:cNvPr>
          <p:cNvSpPr txBox="1"/>
          <p:nvPr userDrawn="1"/>
        </p:nvSpPr>
        <p:spPr>
          <a:xfrm>
            <a:off x="470832" y="6476240"/>
            <a:ext cx="3796368"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391567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UK PACT)">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3"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6BFD4B41-41F5-4CBD-B7AA-6916772E5C8F}"/>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4" name="Picture 3" descr="A black background with blue text&#10;&#10;Description automatically generated">
            <a:extLst>
              <a:ext uri="{FF2B5EF4-FFF2-40B4-BE49-F238E27FC236}">
                <a16:creationId xmlns:a16="http://schemas.microsoft.com/office/drawing/2014/main" id="{BEC92483-F5C5-FF34-3910-DCD5242A2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91" y="624359"/>
            <a:ext cx="4864618" cy="1624587"/>
          </a:xfrm>
          <a:prstGeom prst="rect">
            <a:avLst/>
          </a:prstGeom>
        </p:spPr>
      </p:pic>
    </p:spTree>
    <p:extLst>
      <p:ext uri="{BB962C8B-B14F-4D97-AF65-F5344CB8AC3E}">
        <p14:creationId xmlns:p14="http://schemas.microsoft.com/office/powerpoint/2010/main" val="2747841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title + Icons + List 3 (navy)">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446B252-76ED-400B-B8F0-67A9EE4EDCB6}"/>
              </a:ext>
            </a:extLst>
          </p:cNvPr>
          <p:cNvSpPr>
            <a:spLocks noGrp="1"/>
          </p:cNvSpPr>
          <p:nvPr>
            <p:ph type="pic" sz="quarter" idx="14" hasCustomPrompt="1"/>
          </p:nvPr>
        </p:nvSpPr>
        <p:spPr>
          <a:xfrm>
            <a:off x="1113537"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4" name="Text Placeholder 12">
            <a:extLst>
              <a:ext uri="{FF2B5EF4-FFF2-40B4-BE49-F238E27FC236}">
                <a16:creationId xmlns:a16="http://schemas.microsoft.com/office/drawing/2014/main" id="{E741D62D-AEF6-44D1-8677-FAFBE4AE7F09}"/>
              </a:ext>
            </a:extLst>
          </p:cNvPr>
          <p:cNvSpPr>
            <a:spLocks noGrp="1"/>
          </p:cNvSpPr>
          <p:nvPr>
            <p:ph type="body" sz="quarter" idx="15"/>
          </p:nvPr>
        </p:nvSpPr>
        <p:spPr>
          <a:xfrm>
            <a:off x="516579" y="3783387"/>
            <a:ext cx="3137917" cy="322257"/>
          </a:xfrm>
          <a:prstGeom prst="rect">
            <a:avLst/>
          </a:prstGeom>
          <a:solidFill>
            <a:schemeClr val="accent1"/>
          </a:solidFill>
          <a:ln>
            <a:solidFill>
              <a:schemeClr val="accent1"/>
            </a:solidFill>
          </a:ln>
        </p:spPr>
        <p:txBody>
          <a:bodyPr anchor="ctr"/>
          <a:lstStyle>
            <a:lvl1pPr marL="0" indent="0" algn="ctr">
              <a:buNone/>
              <a:defRPr sz="1800">
                <a:solidFill>
                  <a:schemeClr val="bg1"/>
                </a:solidFill>
                <a:latin typeface="+mj-lt"/>
              </a:defRPr>
            </a:lvl1pPr>
          </a:lstStyle>
          <a:p>
            <a:endParaRPr lang="en-AU"/>
          </a:p>
        </p:txBody>
      </p:sp>
      <p:sp>
        <p:nvSpPr>
          <p:cNvPr id="5" name="Text Placeholder 13">
            <a:extLst>
              <a:ext uri="{FF2B5EF4-FFF2-40B4-BE49-F238E27FC236}">
                <a16:creationId xmlns:a16="http://schemas.microsoft.com/office/drawing/2014/main" id="{9E2EDBAD-2457-44F8-B339-9E0C9A24C979}"/>
              </a:ext>
            </a:extLst>
          </p:cNvPr>
          <p:cNvSpPr>
            <a:spLocks noGrp="1"/>
          </p:cNvSpPr>
          <p:nvPr>
            <p:ph type="body" sz="quarter" idx="16"/>
          </p:nvPr>
        </p:nvSpPr>
        <p:spPr>
          <a:xfrm>
            <a:off x="515937" y="4267295"/>
            <a:ext cx="3139200" cy="2041430"/>
          </a:xfrm>
          <a:prstGeom prst="rect">
            <a:avLst/>
          </a:prstGeom>
        </p:spPr>
        <p:txBody>
          <a:bodyPr lIns="0" tIns="0" rIns="0" bIns="0"/>
          <a:lstStyle>
            <a:lvl1pPr marL="0" indent="0">
              <a:buNone/>
              <a:defRPr sz="1600"/>
            </a:lvl1pPr>
          </a:lstStyle>
          <a:p>
            <a:endParaRPr lang="en-AU"/>
          </a:p>
        </p:txBody>
      </p:sp>
      <p:sp>
        <p:nvSpPr>
          <p:cNvPr id="6" name="Picture Placeholder 14">
            <a:extLst>
              <a:ext uri="{FF2B5EF4-FFF2-40B4-BE49-F238E27FC236}">
                <a16:creationId xmlns:a16="http://schemas.microsoft.com/office/drawing/2014/main" id="{7F026321-4542-46BC-8861-D564416ED507}"/>
              </a:ext>
            </a:extLst>
          </p:cNvPr>
          <p:cNvSpPr>
            <a:spLocks noGrp="1" noChangeAspect="1"/>
          </p:cNvSpPr>
          <p:nvPr>
            <p:ph type="pic" sz="quarter" idx="17" hasCustomPrompt="1"/>
          </p:nvPr>
        </p:nvSpPr>
        <p:spPr>
          <a:xfrm>
            <a:off x="5124146" y="1681310"/>
            <a:ext cx="1944000" cy="1944000"/>
          </a:xfrm>
          <a:prstGeom prst="ellipse">
            <a:avLst/>
          </a:prstGeom>
          <a:ln w="28575">
            <a:solidFill>
              <a:schemeClr val="accent1"/>
            </a:solidFill>
          </a:ln>
        </p:spPr>
        <p:txBody>
          <a:bodyPr anchor="ctr"/>
          <a:lstStyle>
            <a:lvl1pPr marL="0" indent="0" algn="ctr">
              <a:buNone/>
              <a:defRPr sz="2400"/>
            </a:lvl1pPr>
          </a:lstStyle>
          <a:p>
            <a:r>
              <a:rPr lang="en-GB"/>
              <a:t>Icon or picture</a:t>
            </a:r>
          </a:p>
        </p:txBody>
      </p:sp>
      <p:sp>
        <p:nvSpPr>
          <p:cNvPr id="7" name="Text Placeholder 15">
            <a:extLst>
              <a:ext uri="{FF2B5EF4-FFF2-40B4-BE49-F238E27FC236}">
                <a16:creationId xmlns:a16="http://schemas.microsoft.com/office/drawing/2014/main" id="{0308D1C8-C05C-4A13-82E6-135810E99959}"/>
              </a:ext>
            </a:extLst>
          </p:cNvPr>
          <p:cNvSpPr>
            <a:spLocks noGrp="1"/>
          </p:cNvSpPr>
          <p:nvPr>
            <p:ph type="body" sz="quarter" idx="18"/>
          </p:nvPr>
        </p:nvSpPr>
        <p:spPr>
          <a:xfrm>
            <a:off x="4526546" y="3784256"/>
            <a:ext cx="3139200" cy="321976"/>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8" name="Picture Placeholder 16">
            <a:extLst>
              <a:ext uri="{FF2B5EF4-FFF2-40B4-BE49-F238E27FC236}">
                <a16:creationId xmlns:a16="http://schemas.microsoft.com/office/drawing/2014/main" id="{9D96CA86-E940-492F-AB2D-DE82C58D05FE}"/>
              </a:ext>
            </a:extLst>
          </p:cNvPr>
          <p:cNvSpPr>
            <a:spLocks noGrp="1" noChangeAspect="1"/>
          </p:cNvSpPr>
          <p:nvPr>
            <p:ph type="pic" sz="quarter" idx="20" hasCustomPrompt="1"/>
          </p:nvPr>
        </p:nvSpPr>
        <p:spPr>
          <a:xfrm>
            <a:off x="9134043"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9" name="Text Placeholder 17">
            <a:extLst>
              <a:ext uri="{FF2B5EF4-FFF2-40B4-BE49-F238E27FC236}">
                <a16:creationId xmlns:a16="http://schemas.microsoft.com/office/drawing/2014/main" id="{7E7C24A6-E314-4C3A-BA03-E8FFEEFDDCF5}"/>
              </a:ext>
            </a:extLst>
          </p:cNvPr>
          <p:cNvSpPr>
            <a:spLocks noGrp="1"/>
          </p:cNvSpPr>
          <p:nvPr>
            <p:ph type="body" sz="quarter" idx="21"/>
          </p:nvPr>
        </p:nvSpPr>
        <p:spPr>
          <a:xfrm>
            <a:off x="8535730" y="3783387"/>
            <a:ext cx="3140627" cy="322257"/>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10" name="Text Placeholder 18">
            <a:extLst>
              <a:ext uri="{FF2B5EF4-FFF2-40B4-BE49-F238E27FC236}">
                <a16:creationId xmlns:a16="http://schemas.microsoft.com/office/drawing/2014/main" id="{54F35C84-9A25-43A4-ACDB-EEDD0195CAD1}"/>
              </a:ext>
            </a:extLst>
          </p:cNvPr>
          <p:cNvSpPr>
            <a:spLocks noGrp="1"/>
          </p:cNvSpPr>
          <p:nvPr>
            <p:ph type="body" sz="quarter" idx="22"/>
          </p:nvPr>
        </p:nvSpPr>
        <p:spPr>
          <a:xfrm>
            <a:off x="8536443" y="4267294"/>
            <a:ext cx="3139200" cy="2041430"/>
          </a:xfrm>
          <a:prstGeom prst="rect">
            <a:avLst/>
          </a:prstGeom>
        </p:spPr>
        <p:txBody>
          <a:bodyPr lIns="0" tIns="0" rIns="0" bIns="0"/>
          <a:lstStyle>
            <a:lvl1pPr marL="0" indent="0">
              <a:buNone/>
              <a:defRPr sz="1600"/>
            </a:lvl1pPr>
          </a:lstStyle>
          <a:p>
            <a:endParaRPr lang="en-AU"/>
          </a:p>
        </p:txBody>
      </p:sp>
      <p:sp>
        <p:nvSpPr>
          <p:cNvPr id="11" name="Text Placeholder 19">
            <a:extLst>
              <a:ext uri="{FF2B5EF4-FFF2-40B4-BE49-F238E27FC236}">
                <a16:creationId xmlns:a16="http://schemas.microsoft.com/office/drawing/2014/main" id="{6C2D5672-D40A-47AC-856E-02FDBE4BF9BC}"/>
              </a:ext>
            </a:extLst>
          </p:cNvPr>
          <p:cNvSpPr>
            <a:spLocks noGrp="1"/>
          </p:cNvSpPr>
          <p:nvPr>
            <p:ph type="body" sz="quarter" idx="23"/>
          </p:nvPr>
        </p:nvSpPr>
        <p:spPr>
          <a:xfrm>
            <a:off x="4526546" y="4267295"/>
            <a:ext cx="3139200" cy="2041430"/>
          </a:xfrm>
          <a:prstGeom prst="rect">
            <a:avLst/>
          </a:prstGeom>
        </p:spPr>
        <p:txBody>
          <a:bodyPr lIns="0" tIns="0" rIns="0" bIns="0"/>
          <a:lstStyle>
            <a:lvl1pPr marL="0" indent="0">
              <a:buNone/>
              <a:defRPr sz="1600"/>
            </a:lvl1pPr>
          </a:lstStyle>
          <a:p>
            <a:endParaRPr lang="en-AU"/>
          </a:p>
        </p:txBody>
      </p:sp>
      <p:cxnSp>
        <p:nvCxnSpPr>
          <p:cNvPr id="12" name="Straight Connector 11">
            <a:extLst>
              <a:ext uri="{FF2B5EF4-FFF2-40B4-BE49-F238E27FC236}">
                <a16:creationId xmlns:a16="http://schemas.microsoft.com/office/drawing/2014/main" id="{CDE25F9C-E0D2-49F7-AF2A-84B079BF83FD}"/>
              </a:ext>
            </a:extLst>
          </p:cNvPr>
          <p:cNvCxnSpPr>
            <a:cxnSpLocks/>
          </p:cNvCxnSpPr>
          <p:nvPr userDrawn="1"/>
        </p:nvCxnSpPr>
        <p:spPr>
          <a:xfrm>
            <a:off x="4090842" y="1700725"/>
            <a:ext cx="0" cy="460832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2626A-8AFF-43EC-B121-A6080E8BB5E5}"/>
              </a:ext>
            </a:extLst>
          </p:cNvPr>
          <p:cNvCxnSpPr>
            <a:cxnSpLocks/>
          </p:cNvCxnSpPr>
          <p:nvPr userDrawn="1"/>
        </p:nvCxnSpPr>
        <p:spPr>
          <a:xfrm>
            <a:off x="8101094" y="1700725"/>
            <a:ext cx="0" cy="4608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D29E444F-8C61-4ED4-BA35-7C10B4B71D3C}"/>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15" name="Straight Connector 14">
            <a:extLst>
              <a:ext uri="{FF2B5EF4-FFF2-40B4-BE49-F238E27FC236}">
                <a16:creationId xmlns:a16="http://schemas.microsoft.com/office/drawing/2014/main" id="{464B0A0A-3801-45DD-BE5D-EA556A539A9D}"/>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Text Placeholder 9">
            <a:extLst>
              <a:ext uri="{FF2B5EF4-FFF2-40B4-BE49-F238E27FC236}">
                <a16:creationId xmlns:a16="http://schemas.microsoft.com/office/drawing/2014/main" id="{1E718912-C1EA-4274-BA35-66598C1ECD7B}"/>
              </a:ext>
            </a:extLst>
          </p:cNvPr>
          <p:cNvSpPr>
            <a:spLocks noGrp="1"/>
          </p:cNvSpPr>
          <p:nvPr>
            <p:ph type="body" sz="quarter" idx="2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3" name="TextBox 22">
            <a:extLst>
              <a:ext uri="{FF2B5EF4-FFF2-40B4-BE49-F238E27FC236}">
                <a16:creationId xmlns:a16="http://schemas.microsoft.com/office/drawing/2014/main" id="{546D0781-0707-46FD-A81D-9D3995A205C0}"/>
              </a:ext>
            </a:extLst>
          </p:cNvPr>
          <p:cNvSpPr txBox="1"/>
          <p:nvPr userDrawn="1"/>
        </p:nvSpPr>
        <p:spPr>
          <a:xfrm>
            <a:off x="470831" y="6416044"/>
            <a:ext cx="3620007"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114489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Graphic (Horizontal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6D5BC8B-B021-42FD-8EFA-8B3D99538FDF}"/>
              </a:ext>
            </a:extLst>
          </p:cNvPr>
          <p:cNvSpPr/>
          <p:nvPr/>
        </p:nvSpPr>
        <p:spPr>
          <a:xfrm>
            <a:off x="3319293"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5379670" y="44435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7440047"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6986472" y="4066521"/>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4872263" y="4131443"/>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3985293" y="502695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3985293" y="528313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3985293" y="553930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6045670" y="357138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6045670" y="382756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6045670" y="408373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8106047" y="49622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8106047" y="52184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8106047" y="547465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0" name="Text Placeholder 44">
            <a:extLst>
              <a:ext uri="{FF2B5EF4-FFF2-40B4-BE49-F238E27FC236}">
                <a16:creationId xmlns:a16="http://schemas.microsoft.com/office/drawing/2014/main" id="{6B0BF8C6-FADA-4F5D-96F0-FCBFEEE1D069}"/>
              </a:ext>
            </a:extLst>
          </p:cNvPr>
          <p:cNvSpPr>
            <a:spLocks noGrp="1"/>
          </p:cNvSpPr>
          <p:nvPr>
            <p:ph type="body" sz="quarter" idx="13"/>
          </p:nvPr>
        </p:nvSpPr>
        <p:spPr>
          <a:xfrm>
            <a:off x="4255780" y="1428337"/>
            <a:ext cx="3687781" cy="1949442"/>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1" name="Text Placeholder 3">
            <a:extLst>
              <a:ext uri="{FF2B5EF4-FFF2-40B4-BE49-F238E27FC236}">
                <a16:creationId xmlns:a16="http://schemas.microsoft.com/office/drawing/2014/main" id="{EE15733C-2BE3-4E88-BD7A-C7ADF64361E1}"/>
              </a:ext>
            </a:extLst>
          </p:cNvPr>
          <p:cNvSpPr>
            <a:spLocks noGrp="1"/>
          </p:cNvSpPr>
          <p:nvPr>
            <p:ph type="body" sz="quarter" idx="12" hasCustomPrompt="1"/>
          </p:nvPr>
        </p:nvSpPr>
        <p:spPr>
          <a:xfrm>
            <a:off x="4255781" y="1446560"/>
            <a:ext cx="697220" cy="517708"/>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2" name="Text Placeholder 47">
            <a:extLst>
              <a:ext uri="{FF2B5EF4-FFF2-40B4-BE49-F238E27FC236}">
                <a16:creationId xmlns:a16="http://schemas.microsoft.com/office/drawing/2014/main" id="{4C9638E9-207A-4EE1-A11E-06558A40F09A}"/>
              </a:ext>
            </a:extLst>
          </p:cNvPr>
          <p:cNvSpPr>
            <a:spLocks noGrp="1"/>
          </p:cNvSpPr>
          <p:nvPr>
            <p:ph type="body" sz="quarter" idx="16"/>
          </p:nvPr>
        </p:nvSpPr>
        <p:spPr>
          <a:xfrm>
            <a:off x="536545" y="2976121"/>
            <a:ext cx="2598737" cy="3066094"/>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3" name="Text Placeholder 3">
            <a:extLst>
              <a:ext uri="{FF2B5EF4-FFF2-40B4-BE49-F238E27FC236}">
                <a16:creationId xmlns:a16="http://schemas.microsoft.com/office/drawing/2014/main" id="{D8AB6298-A455-4B64-9CFA-6EACDE53EAAF}"/>
              </a:ext>
            </a:extLst>
          </p:cNvPr>
          <p:cNvSpPr>
            <a:spLocks noGrp="1"/>
          </p:cNvSpPr>
          <p:nvPr>
            <p:ph type="body" sz="quarter" idx="17" hasCustomPrompt="1"/>
          </p:nvPr>
        </p:nvSpPr>
        <p:spPr>
          <a:xfrm>
            <a:off x="568188" y="2999355"/>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44" name="Text Placeholder 49">
            <a:extLst>
              <a:ext uri="{FF2B5EF4-FFF2-40B4-BE49-F238E27FC236}">
                <a16:creationId xmlns:a16="http://schemas.microsoft.com/office/drawing/2014/main" id="{D57FD8A4-653D-4DA9-958B-5CCDFAF395C1}"/>
              </a:ext>
            </a:extLst>
          </p:cNvPr>
          <p:cNvSpPr>
            <a:spLocks noGrp="1"/>
          </p:cNvSpPr>
          <p:nvPr>
            <p:ph type="body" sz="quarter" idx="18"/>
          </p:nvPr>
        </p:nvSpPr>
        <p:spPr>
          <a:xfrm>
            <a:off x="8988747" y="2976121"/>
            <a:ext cx="2598737" cy="3066099"/>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5" name="Text Placeholder 3">
            <a:extLst>
              <a:ext uri="{FF2B5EF4-FFF2-40B4-BE49-F238E27FC236}">
                <a16:creationId xmlns:a16="http://schemas.microsoft.com/office/drawing/2014/main" id="{1B8CA74E-5509-409D-A018-AB81CD768CED}"/>
              </a:ext>
            </a:extLst>
          </p:cNvPr>
          <p:cNvSpPr>
            <a:spLocks noGrp="1"/>
          </p:cNvSpPr>
          <p:nvPr>
            <p:ph type="body" sz="quarter" idx="19" hasCustomPrompt="1"/>
          </p:nvPr>
        </p:nvSpPr>
        <p:spPr>
          <a:xfrm>
            <a:off x="9020390" y="2999354"/>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46" name="Picture Placeholder 54">
            <a:extLst>
              <a:ext uri="{FF2B5EF4-FFF2-40B4-BE49-F238E27FC236}">
                <a16:creationId xmlns:a16="http://schemas.microsoft.com/office/drawing/2014/main" id="{FDFA3738-B531-43A2-81FB-E0976DB54AA0}"/>
              </a:ext>
            </a:extLst>
          </p:cNvPr>
          <p:cNvSpPr>
            <a:spLocks noGrp="1" noChangeAspect="1"/>
          </p:cNvSpPr>
          <p:nvPr>
            <p:ph type="pic" sz="quarter" idx="22" hasCustomPrompt="1"/>
          </p:nvPr>
        </p:nvSpPr>
        <p:spPr>
          <a:xfrm>
            <a:off x="3536171" y="3495201"/>
            <a:ext cx="1008000" cy="1008000"/>
          </a:xfrm>
          <a:prstGeom prst="ellipse">
            <a:avLst/>
          </a:prstGeom>
        </p:spPr>
        <p:txBody>
          <a:bodyPr/>
          <a:lstStyle>
            <a:lvl1pPr marL="0" indent="0">
              <a:buNone/>
              <a:defRPr sz="1200" b="0"/>
            </a:lvl1pPr>
          </a:lstStyle>
          <a:p>
            <a:r>
              <a:rPr lang="en-GB"/>
              <a:t>Icon or Picture</a:t>
            </a:r>
          </a:p>
        </p:txBody>
      </p:sp>
      <p:sp>
        <p:nvSpPr>
          <p:cNvPr id="47" name="Picture Placeholder 54">
            <a:extLst>
              <a:ext uri="{FF2B5EF4-FFF2-40B4-BE49-F238E27FC236}">
                <a16:creationId xmlns:a16="http://schemas.microsoft.com/office/drawing/2014/main" id="{2E3EF5EC-D163-4C6D-841C-4F4F93EA2085}"/>
              </a:ext>
            </a:extLst>
          </p:cNvPr>
          <p:cNvSpPr>
            <a:spLocks noGrp="1" noChangeAspect="1"/>
          </p:cNvSpPr>
          <p:nvPr>
            <p:ph type="pic" sz="quarter" idx="23" hasCustomPrompt="1"/>
          </p:nvPr>
        </p:nvSpPr>
        <p:spPr>
          <a:xfrm>
            <a:off x="7656198" y="3503711"/>
            <a:ext cx="1008000" cy="1008000"/>
          </a:xfrm>
          <a:prstGeom prst="ellipse">
            <a:avLst/>
          </a:prstGeom>
        </p:spPr>
        <p:txBody>
          <a:bodyPr/>
          <a:lstStyle>
            <a:lvl1pPr marL="0" indent="0">
              <a:buNone/>
              <a:defRPr sz="1200" b="0"/>
            </a:lvl1pPr>
          </a:lstStyle>
          <a:p>
            <a:r>
              <a:rPr lang="en-GB"/>
              <a:t>Icon or Picture</a:t>
            </a:r>
          </a:p>
        </p:txBody>
      </p:sp>
      <p:sp>
        <p:nvSpPr>
          <p:cNvPr id="48" name="Picture Placeholder 54">
            <a:extLst>
              <a:ext uri="{FF2B5EF4-FFF2-40B4-BE49-F238E27FC236}">
                <a16:creationId xmlns:a16="http://schemas.microsoft.com/office/drawing/2014/main" id="{4EF85177-AA87-46FF-BCB1-DDA449A877B7}"/>
              </a:ext>
            </a:extLst>
          </p:cNvPr>
          <p:cNvSpPr>
            <a:spLocks noGrp="1" noChangeAspect="1"/>
          </p:cNvSpPr>
          <p:nvPr>
            <p:ph type="pic" sz="quarter" idx="24" hasCustomPrompt="1"/>
          </p:nvPr>
        </p:nvSpPr>
        <p:spPr>
          <a:xfrm>
            <a:off x="5589201" y="4662357"/>
            <a:ext cx="1008000" cy="1008000"/>
          </a:xfrm>
          <a:prstGeom prst="ellipse">
            <a:avLst/>
          </a:prstGeom>
        </p:spPr>
        <p:txBody>
          <a:bodyPr/>
          <a:lstStyle>
            <a:lvl1pPr marL="0" indent="0">
              <a:buNone/>
              <a:defRPr sz="1200" b="0"/>
            </a:lvl1pPr>
          </a:lstStyle>
          <a:p>
            <a:r>
              <a:rPr lang="en-GB"/>
              <a:t>Icon or Picture</a:t>
            </a:r>
          </a:p>
        </p:txBody>
      </p:sp>
      <p:sp>
        <p:nvSpPr>
          <p:cNvPr id="4" name="TextBox 3">
            <a:extLst>
              <a:ext uri="{FF2B5EF4-FFF2-40B4-BE49-F238E27FC236}">
                <a16:creationId xmlns:a16="http://schemas.microsoft.com/office/drawing/2014/main" id="{6334BA4D-EF18-4332-A3C4-6668DB528CEA}"/>
              </a:ext>
            </a:extLst>
          </p:cNvPr>
          <p:cNvSpPr txBox="1"/>
          <p:nvPr userDrawn="1"/>
        </p:nvSpPr>
        <p:spPr>
          <a:xfrm>
            <a:off x="470831" y="6476240"/>
            <a:ext cx="3723481"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50" name="Text Placeholder 14">
            <a:extLst>
              <a:ext uri="{FF2B5EF4-FFF2-40B4-BE49-F238E27FC236}">
                <a16:creationId xmlns:a16="http://schemas.microsoft.com/office/drawing/2014/main" id="{BAF26BD1-EF3D-4562-898E-D877D0CA8A45}"/>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51" name="Text Placeholder 9">
            <a:extLst>
              <a:ext uri="{FF2B5EF4-FFF2-40B4-BE49-F238E27FC236}">
                <a16:creationId xmlns:a16="http://schemas.microsoft.com/office/drawing/2014/main" id="{681CA307-7973-4971-8C28-2AADE9359F99}"/>
              </a:ext>
            </a:extLst>
          </p:cNvPr>
          <p:cNvSpPr>
            <a:spLocks noGrp="1"/>
          </p:cNvSpPr>
          <p:nvPr>
            <p:ph type="body" sz="quarter" idx="25"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4212007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Graphic (Horizontal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B27A43-CF4F-4319-BBC4-28C497E99453}"/>
              </a:ext>
            </a:extLst>
          </p:cNvPr>
          <p:cNvGrpSpPr/>
          <p:nvPr userDrawn="1"/>
        </p:nvGrpSpPr>
        <p:grpSpPr>
          <a:xfrm>
            <a:off x="1956159" y="2604008"/>
            <a:ext cx="7621131" cy="2602200"/>
            <a:chOff x="1270359" y="2649898"/>
            <a:chExt cx="7621131" cy="2602200"/>
          </a:xfrm>
        </p:grpSpPr>
        <p:sp>
          <p:nvSpPr>
            <p:cNvPr id="16" name="Oval 15">
              <a:extLst>
                <a:ext uri="{FF2B5EF4-FFF2-40B4-BE49-F238E27FC236}">
                  <a16:creationId xmlns:a16="http://schemas.microsoft.com/office/drawing/2014/main" id="{76D5BC8B-B021-42FD-8EFA-8B3D99538FDF}"/>
                </a:ext>
              </a:extLst>
            </p:cNvPr>
            <p:cNvSpPr/>
            <p:nvPr/>
          </p:nvSpPr>
          <p:spPr>
            <a:xfrm>
              <a:off x="1270359"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51490"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30736"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91113"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37538" y="3435059"/>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23329" y="3499981"/>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52725" y="3436780"/>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36359" y="439549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36359" y="465166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36359" y="490784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96736"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96736"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96736"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57113" y="4330837"/>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57113" y="458701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57113" y="4843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17490"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17490"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17490"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60" name="Text Placeholder 44">
            <a:extLst>
              <a:ext uri="{FF2B5EF4-FFF2-40B4-BE49-F238E27FC236}">
                <a16:creationId xmlns:a16="http://schemas.microsoft.com/office/drawing/2014/main" id="{0F0095DD-0989-439E-A599-3FCED928C48D}"/>
              </a:ext>
            </a:extLst>
          </p:cNvPr>
          <p:cNvSpPr>
            <a:spLocks noGrp="1"/>
          </p:cNvSpPr>
          <p:nvPr>
            <p:ph type="body" sz="quarter" idx="13"/>
          </p:nvPr>
        </p:nvSpPr>
        <p:spPr>
          <a:xfrm>
            <a:off x="3539596"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1" name="Text Placeholder 3">
            <a:extLst>
              <a:ext uri="{FF2B5EF4-FFF2-40B4-BE49-F238E27FC236}">
                <a16:creationId xmlns:a16="http://schemas.microsoft.com/office/drawing/2014/main" id="{CF45C975-33F2-41B6-99AF-6D4571CBF4D2}"/>
              </a:ext>
            </a:extLst>
          </p:cNvPr>
          <p:cNvSpPr>
            <a:spLocks noGrp="1"/>
          </p:cNvSpPr>
          <p:nvPr>
            <p:ph type="body" sz="quarter" idx="12" hasCustomPrompt="1"/>
          </p:nvPr>
        </p:nvSpPr>
        <p:spPr>
          <a:xfrm>
            <a:off x="3571239"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62" name="Text Placeholder 45">
            <a:extLst>
              <a:ext uri="{FF2B5EF4-FFF2-40B4-BE49-F238E27FC236}">
                <a16:creationId xmlns:a16="http://schemas.microsoft.com/office/drawing/2014/main" id="{E97B645B-6161-42E7-AB15-B072B30DFCC7}"/>
              </a:ext>
            </a:extLst>
          </p:cNvPr>
          <p:cNvSpPr>
            <a:spLocks noGrp="1"/>
          </p:cNvSpPr>
          <p:nvPr>
            <p:ph type="body" sz="quarter" idx="14"/>
          </p:nvPr>
        </p:nvSpPr>
        <p:spPr>
          <a:xfrm>
            <a:off x="7713135"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3" name="Text Placeholder 3">
            <a:extLst>
              <a:ext uri="{FF2B5EF4-FFF2-40B4-BE49-F238E27FC236}">
                <a16:creationId xmlns:a16="http://schemas.microsoft.com/office/drawing/2014/main" id="{F71BF8C7-F1B6-46EC-BF78-06D5B09CF0B4}"/>
              </a:ext>
            </a:extLst>
          </p:cNvPr>
          <p:cNvSpPr>
            <a:spLocks noGrp="1"/>
          </p:cNvSpPr>
          <p:nvPr>
            <p:ph type="body" sz="quarter" idx="15" hasCustomPrompt="1"/>
          </p:nvPr>
        </p:nvSpPr>
        <p:spPr>
          <a:xfrm>
            <a:off x="7744778"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64" name="Text Placeholder 47">
            <a:extLst>
              <a:ext uri="{FF2B5EF4-FFF2-40B4-BE49-F238E27FC236}">
                <a16:creationId xmlns:a16="http://schemas.microsoft.com/office/drawing/2014/main" id="{0AE0D14A-2620-4BDB-8DAC-6FC6696507CB}"/>
              </a:ext>
            </a:extLst>
          </p:cNvPr>
          <p:cNvSpPr>
            <a:spLocks noGrp="1"/>
          </p:cNvSpPr>
          <p:nvPr>
            <p:ph type="body" sz="quarter" idx="16"/>
          </p:nvPr>
        </p:nvSpPr>
        <p:spPr>
          <a:xfrm>
            <a:off x="1725506"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5" name="Text Placeholder 3">
            <a:extLst>
              <a:ext uri="{FF2B5EF4-FFF2-40B4-BE49-F238E27FC236}">
                <a16:creationId xmlns:a16="http://schemas.microsoft.com/office/drawing/2014/main" id="{308B4211-779B-4EEC-8B11-3123722E5299}"/>
              </a:ext>
            </a:extLst>
          </p:cNvPr>
          <p:cNvSpPr>
            <a:spLocks noGrp="1"/>
          </p:cNvSpPr>
          <p:nvPr>
            <p:ph type="body" sz="quarter" idx="17" hasCustomPrompt="1"/>
          </p:nvPr>
        </p:nvSpPr>
        <p:spPr>
          <a:xfrm>
            <a:off x="1757149"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66" name="Text Placeholder 49">
            <a:extLst>
              <a:ext uri="{FF2B5EF4-FFF2-40B4-BE49-F238E27FC236}">
                <a16:creationId xmlns:a16="http://schemas.microsoft.com/office/drawing/2014/main" id="{00269CDB-BF47-4FD2-B2AE-6F7DC0331975}"/>
              </a:ext>
            </a:extLst>
          </p:cNvPr>
          <p:cNvSpPr>
            <a:spLocks noGrp="1"/>
          </p:cNvSpPr>
          <p:nvPr>
            <p:ph type="body" sz="quarter" idx="18"/>
          </p:nvPr>
        </p:nvSpPr>
        <p:spPr>
          <a:xfrm>
            <a:off x="5647661"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7" name="Text Placeholder 3">
            <a:extLst>
              <a:ext uri="{FF2B5EF4-FFF2-40B4-BE49-F238E27FC236}">
                <a16:creationId xmlns:a16="http://schemas.microsoft.com/office/drawing/2014/main" id="{696B40C2-C38F-4085-BA54-2750DB2A8189}"/>
              </a:ext>
            </a:extLst>
          </p:cNvPr>
          <p:cNvSpPr>
            <a:spLocks noGrp="1"/>
          </p:cNvSpPr>
          <p:nvPr>
            <p:ph type="body" sz="quarter" idx="19" hasCustomPrompt="1"/>
          </p:nvPr>
        </p:nvSpPr>
        <p:spPr>
          <a:xfrm>
            <a:off x="5679304"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68" name="Picture Placeholder 54">
            <a:extLst>
              <a:ext uri="{FF2B5EF4-FFF2-40B4-BE49-F238E27FC236}">
                <a16:creationId xmlns:a16="http://schemas.microsoft.com/office/drawing/2014/main" id="{FD2AF494-CD17-477E-9211-1B2C0922DAC1}"/>
              </a:ext>
            </a:extLst>
          </p:cNvPr>
          <p:cNvSpPr>
            <a:spLocks noGrp="1" noChangeAspect="1"/>
          </p:cNvSpPr>
          <p:nvPr>
            <p:ph type="pic" sz="quarter" idx="22" hasCustomPrompt="1"/>
          </p:nvPr>
        </p:nvSpPr>
        <p:spPr>
          <a:xfrm>
            <a:off x="2162802" y="2823563"/>
            <a:ext cx="1008000" cy="1008000"/>
          </a:xfrm>
          <a:prstGeom prst="ellipse">
            <a:avLst/>
          </a:prstGeom>
        </p:spPr>
        <p:txBody>
          <a:bodyPr/>
          <a:lstStyle>
            <a:lvl1pPr marL="0" indent="0">
              <a:buNone/>
              <a:defRPr sz="1200" b="0"/>
            </a:lvl1pPr>
          </a:lstStyle>
          <a:p>
            <a:r>
              <a:rPr lang="en-GB"/>
              <a:t>Icon or Picture</a:t>
            </a:r>
          </a:p>
        </p:txBody>
      </p:sp>
      <p:sp>
        <p:nvSpPr>
          <p:cNvPr id="69" name="Picture Placeholder 54">
            <a:extLst>
              <a:ext uri="{FF2B5EF4-FFF2-40B4-BE49-F238E27FC236}">
                <a16:creationId xmlns:a16="http://schemas.microsoft.com/office/drawing/2014/main" id="{B94333D8-FEC2-4343-95ED-412AD3A23AEE}"/>
              </a:ext>
            </a:extLst>
          </p:cNvPr>
          <p:cNvSpPr>
            <a:spLocks noGrp="1" noChangeAspect="1"/>
          </p:cNvSpPr>
          <p:nvPr>
            <p:ph type="pic" sz="quarter" idx="23" hasCustomPrompt="1"/>
          </p:nvPr>
        </p:nvSpPr>
        <p:spPr>
          <a:xfrm>
            <a:off x="6291296" y="2823606"/>
            <a:ext cx="1008000" cy="1008000"/>
          </a:xfrm>
          <a:prstGeom prst="ellipse">
            <a:avLst/>
          </a:prstGeom>
        </p:spPr>
        <p:txBody>
          <a:bodyPr/>
          <a:lstStyle>
            <a:lvl1pPr marL="0" indent="0">
              <a:buNone/>
              <a:defRPr sz="1200" b="0"/>
            </a:lvl1pPr>
          </a:lstStyle>
          <a:p>
            <a:r>
              <a:rPr lang="en-GB"/>
              <a:t>Icon or Picture</a:t>
            </a:r>
          </a:p>
        </p:txBody>
      </p:sp>
      <p:sp>
        <p:nvSpPr>
          <p:cNvPr id="70" name="Picture Placeholder 54">
            <a:extLst>
              <a:ext uri="{FF2B5EF4-FFF2-40B4-BE49-F238E27FC236}">
                <a16:creationId xmlns:a16="http://schemas.microsoft.com/office/drawing/2014/main" id="{87200548-9C35-4C92-9C05-F167B52E8D6D}"/>
              </a:ext>
            </a:extLst>
          </p:cNvPr>
          <p:cNvSpPr>
            <a:spLocks noGrp="1" noChangeAspect="1"/>
          </p:cNvSpPr>
          <p:nvPr>
            <p:ph type="pic" sz="quarter" idx="24" hasCustomPrompt="1"/>
          </p:nvPr>
        </p:nvSpPr>
        <p:spPr>
          <a:xfrm>
            <a:off x="4232766" y="3990719"/>
            <a:ext cx="1008000" cy="1008000"/>
          </a:xfrm>
          <a:prstGeom prst="ellipse">
            <a:avLst/>
          </a:prstGeom>
        </p:spPr>
        <p:txBody>
          <a:bodyPr/>
          <a:lstStyle>
            <a:lvl1pPr marL="0" indent="0">
              <a:buNone/>
              <a:defRPr sz="1200" b="0"/>
            </a:lvl1pPr>
          </a:lstStyle>
          <a:p>
            <a:r>
              <a:rPr lang="en-GB"/>
              <a:t>Icon or Picture</a:t>
            </a:r>
          </a:p>
        </p:txBody>
      </p:sp>
      <p:sp>
        <p:nvSpPr>
          <p:cNvPr id="71" name="Picture Placeholder 54">
            <a:extLst>
              <a:ext uri="{FF2B5EF4-FFF2-40B4-BE49-F238E27FC236}">
                <a16:creationId xmlns:a16="http://schemas.microsoft.com/office/drawing/2014/main" id="{89EE9B12-C63F-4879-8109-9B6AEFC33093}"/>
              </a:ext>
            </a:extLst>
          </p:cNvPr>
          <p:cNvSpPr>
            <a:spLocks noGrp="1" noChangeAspect="1"/>
          </p:cNvSpPr>
          <p:nvPr>
            <p:ph type="pic" sz="quarter" idx="25" hasCustomPrompt="1"/>
          </p:nvPr>
        </p:nvSpPr>
        <p:spPr>
          <a:xfrm>
            <a:off x="8353294" y="3982445"/>
            <a:ext cx="1008000" cy="1008000"/>
          </a:xfrm>
          <a:prstGeom prst="ellipse">
            <a:avLst/>
          </a:prstGeom>
        </p:spPr>
        <p:txBody>
          <a:bodyPr/>
          <a:lstStyle>
            <a:lvl1pPr marL="0" indent="0">
              <a:buNone/>
              <a:defRPr sz="1200" b="0"/>
            </a:lvl1pPr>
          </a:lstStyle>
          <a:p>
            <a:r>
              <a:rPr lang="en-GB"/>
              <a:t>Icon or Picture</a:t>
            </a:r>
          </a:p>
        </p:txBody>
      </p:sp>
      <p:sp>
        <p:nvSpPr>
          <p:cNvPr id="9" name="TextBox 8">
            <a:extLst>
              <a:ext uri="{FF2B5EF4-FFF2-40B4-BE49-F238E27FC236}">
                <a16:creationId xmlns:a16="http://schemas.microsoft.com/office/drawing/2014/main" id="{C313D933-1BB7-4D36-A0AF-EC3BA1DEA160}"/>
              </a:ext>
            </a:extLst>
          </p:cNvPr>
          <p:cNvSpPr txBox="1"/>
          <p:nvPr userDrawn="1"/>
        </p:nvSpPr>
        <p:spPr>
          <a:xfrm>
            <a:off x="470832" y="6476240"/>
            <a:ext cx="3709478"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73" name="Text Placeholder 14">
            <a:extLst>
              <a:ext uri="{FF2B5EF4-FFF2-40B4-BE49-F238E27FC236}">
                <a16:creationId xmlns:a16="http://schemas.microsoft.com/office/drawing/2014/main" id="{AE4286BE-4970-4309-A663-7404DB62CCD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74" name="Text Placeholder 9">
            <a:extLst>
              <a:ext uri="{FF2B5EF4-FFF2-40B4-BE49-F238E27FC236}">
                <a16:creationId xmlns:a16="http://schemas.microsoft.com/office/drawing/2014/main" id="{6D1A166E-0DDC-413C-8DA6-5A4169AE1CD4}"/>
              </a:ext>
            </a:extLst>
          </p:cNvPr>
          <p:cNvSpPr>
            <a:spLocks noGrp="1"/>
          </p:cNvSpPr>
          <p:nvPr>
            <p:ph type="body" sz="quarter" idx="26"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952743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Graphic (Horizontal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45" name="Text Placeholder 44">
            <a:extLst>
              <a:ext uri="{FF2B5EF4-FFF2-40B4-BE49-F238E27FC236}">
                <a16:creationId xmlns:a16="http://schemas.microsoft.com/office/drawing/2014/main" id="{7523BDFD-0400-4E42-986C-35382A7C1EA8}"/>
              </a:ext>
            </a:extLst>
          </p:cNvPr>
          <p:cNvSpPr>
            <a:spLocks noGrp="1"/>
          </p:cNvSpPr>
          <p:nvPr>
            <p:ph type="body" sz="quarter" idx="13"/>
          </p:nvPr>
        </p:nvSpPr>
        <p:spPr>
          <a:xfrm>
            <a:off x="2709863"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grpSp>
        <p:nvGrpSpPr>
          <p:cNvPr id="10" name="Group 9">
            <a:extLst>
              <a:ext uri="{FF2B5EF4-FFF2-40B4-BE49-F238E27FC236}">
                <a16:creationId xmlns:a16="http://schemas.microsoft.com/office/drawing/2014/main" id="{FD624A70-69DC-4DA0-88C9-1A76CC813E0E}"/>
              </a:ext>
            </a:extLst>
          </p:cNvPr>
          <p:cNvGrpSpPr/>
          <p:nvPr/>
        </p:nvGrpSpPr>
        <p:grpSpPr>
          <a:xfrm>
            <a:off x="1270359" y="2649898"/>
            <a:ext cx="9681508" cy="2602200"/>
            <a:chOff x="1255246" y="2052597"/>
            <a:chExt cx="9681508" cy="2602200"/>
          </a:xfrm>
        </p:grpSpPr>
        <p:sp>
          <p:nvSpPr>
            <p:cNvPr id="16" name="Oval 15">
              <a:extLst>
                <a:ext uri="{FF2B5EF4-FFF2-40B4-BE49-F238E27FC236}">
                  <a16:creationId xmlns:a16="http://schemas.microsoft.com/office/drawing/2014/main" id="{76D5BC8B-B021-42FD-8EFA-8B3D99538FDF}"/>
                </a:ext>
              </a:extLst>
            </p:cNvPr>
            <p:cNvSpPr/>
            <p:nvPr/>
          </p:nvSpPr>
          <p:spPr>
            <a:xfrm>
              <a:off x="1255246"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36377"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15623"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9" name="Oval 18">
              <a:extLst>
                <a:ext uri="{FF2B5EF4-FFF2-40B4-BE49-F238E27FC236}">
                  <a16:creationId xmlns:a16="http://schemas.microsoft.com/office/drawing/2014/main" id="{F1B24AD0-79DC-48C3-9726-B227C19ABF17}"/>
                </a:ext>
              </a:extLst>
            </p:cNvPr>
            <p:cNvSpPr/>
            <p:nvPr/>
          </p:nvSpPr>
          <p:spPr>
            <a:xfrm>
              <a:off x="9496754"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76000"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22425" y="2837758"/>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08216" y="2902680"/>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3" name="Freeform: Shape 22">
              <a:extLst>
                <a:ext uri="{FF2B5EF4-FFF2-40B4-BE49-F238E27FC236}">
                  <a16:creationId xmlns:a16="http://schemas.microsoft.com/office/drawing/2014/main" id="{6390BB9E-1823-4873-8B4D-BCEE8B27A102}"/>
                </a:ext>
              </a:extLst>
            </p:cNvPr>
            <p:cNvSpPr/>
            <p:nvPr/>
          </p:nvSpPr>
          <p:spPr>
            <a:xfrm rot="3646342">
              <a:off x="9017365" y="2909204"/>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37612" y="2839479"/>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21246" y="3798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21246" y="405436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21246" y="431054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81623"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81623"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81623"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42000" y="373353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42000" y="398971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42000" y="4245890"/>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4" name="Oval 33">
              <a:extLst>
                <a:ext uri="{FF2B5EF4-FFF2-40B4-BE49-F238E27FC236}">
                  <a16:creationId xmlns:a16="http://schemas.microsoft.com/office/drawing/2014/main" id="{A5193ED7-5C45-4295-91B0-E321ADCE3EE8}"/>
                </a:ext>
              </a:extLst>
            </p:cNvPr>
            <p:cNvSpPr/>
            <p:nvPr/>
          </p:nvSpPr>
          <p:spPr>
            <a:xfrm>
              <a:off x="10210570" y="37287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5" name="Oval 34">
              <a:extLst>
                <a:ext uri="{FF2B5EF4-FFF2-40B4-BE49-F238E27FC236}">
                  <a16:creationId xmlns:a16="http://schemas.microsoft.com/office/drawing/2014/main" id="{DCE1165D-25F1-4AD4-B7FD-7A487F5A2125}"/>
                </a:ext>
              </a:extLst>
            </p:cNvPr>
            <p:cNvSpPr/>
            <p:nvPr/>
          </p:nvSpPr>
          <p:spPr>
            <a:xfrm>
              <a:off x="10210570" y="398495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Oval 35">
              <a:extLst>
                <a:ext uri="{FF2B5EF4-FFF2-40B4-BE49-F238E27FC236}">
                  <a16:creationId xmlns:a16="http://schemas.microsoft.com/office/drawing/2014/main" id="{73F405A5-0BD1-46FE-A9B2-4B6EDB8FE20C}"/>
                </a:ext>
              </a:extLst>
            </p:cNvPr>
            <p:cNvSpPr/>
            <p:nvPr/>
          </p:nvSpPr>
          <p:spPr>
            <a:xfrm>
              <a:off x="10210570" y="424112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02377"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02377"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02377"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4" name="Text Placeholder 3">
            <a:extLst>
              <a:ext uri="{FF2B5EF4-FFF2-40B4-BE49-F238E27FC236}">
                <a16:creationId xmlns:a16="http://schemas.microsoft.com/office/drawing/2014/main" id="{1B08C5A4-CEBE-4313-A655-61BB8741B515}"/>
              </a:ext>
            </a:extLst>
          </p:cNvPr>
          <p:cNvSpPr>
            <a:spLocks noGrp="1"/>
          </p:cNvSpPr>
          <p:nvPr>
            <p:ph type="body" sz="quarter" idx="12" hasCustomPrompt="1"/>
          </p:nvPr>
        </p:nvSpPr>
        <p:spPr>
          <a:xfrm>
            <a:off x="2741506"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6" name="Text Placeholder 45">
            <a:extLst>
              <a:ext uri="{FF2B5EF4-FFF2-40B4-BE49-F238E27FC236}">
                <a16:creationId xmlns:a16="http://schemas.microsoft.com/office/drawing/2014/main" id="{E77D0969-B510-4AE2-A85A-F5D0F33A209B}"/>
              </a:ext>
            </a:extLst>
          </p:cNvPr>
          <p:cNvSpPr>
            <a:spLocks noGrp="1"/>
          </p:cNvSpPr>
          <p:nvPr>
            <p:ph type="body" sz="quarter" idx="14"/>
          </p:nvPr>
        </p:nvSpPr>
        <p:spPr>
          <a:xfrm>
            <a:off x="6883402"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7" name="Text Placeholder 3">
            <a:extLst>
              <a:ext uri="{FF2B5EF4-FFF2-40B4-BE49-F238E27FC236}">
                <a16:creationId xmlns:a16="http://schemas.microsoft.com/office/drawing/2014/main" id="{8B5A20E3-F763-4606-9FC8-9C9AF0CBCB45}"/>
              </a:ext>
            </a:extLst>
          </p:cNvPr>
          <p:cNvSpPr>
            <a:spLocks noGrp="1"/>
          </p:cNvSpPr>
          <p:nvPr>
            <p:ph type="body" sz="quarter" idx="15" hasCustomPrompt="1"/>
          </p:nvPr>
        </p:nvSpPr>
        <p:spPr>
          <a:xfrm>
            <a:off x="6915045"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48" name="Text Placeholder 47">
            <a:extLst>
              <a:ext uri="{FF2B5EF4-FFF2-40B4-BE49-F238E27FC236}">
                <a16:creationId xmlns:a16="http://schemas.microsoft.com/office/drawing/2014/main" id="{AB7E6C7F-F86C-429B-B63E-D8F29B711EBC}"/>
              </a:ext>
            </a:extLst>
          </p:cNvPr>
          <p:cNvSpPr>
            <a:spLocks noGrp="1"/>
          </p:cNvSpPr>
          <p:nvPr>
            <p:ph type="body" sz="quarter" idx="16"/>
          </p:nvPr>
        </p:nvSpPr>
        <p:spPr>
          <a:xfrm>
            <a:off x="895773"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9" name="Text Placeholder 3">
            <a:extLst>
              <a:ext uri="{FF2B5EF4-FFF2-40B4-BE49-F238E27FC236}">
                <a16:creationId xmlns:a16="http://schemas.microsoft.com/office/drawing/2014/main" id="{8FD6F84E-7E0C-4E2E-97F5-8162503D114E}"/>
              </a:ext>
            </a:extLst>
          </p:cNvPr>
          <p:cNvSpPr>
            <a:spLocks noGrp="1"/>
          </p:cNvSpPr>
          <p:nvPr>
            <p:ph type="body" sz="quarter" idx="17" hasCustomPrompt="1"/>
          </p:nvPr>
        </p:nvSpPr>
        <p:spPr>
          <a:xfrm>
            <a:off x="927416"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50" name="Text Placeholder 49">
            <a:extLst>
              <a:ext uri="{FF2B5EF4-FFF2-40B4-BE49-F238E27FC236}">
                <a16:creationId xmlns:a16="http://schemas.microsoft.com/office/drawing/2014/main" id="{AD9295F2-673B-41B6-B274-8FFBA3DF0374}"/>
              </a:ext>
            </a:extLst>
          </p:cNvPr>
          <p:cNvSpPr>
            <a:spLocks noGrp="1"/>
          </p:cNvSpPr>
          <p:nvPr>
            <p:ph type="body" sz="quarter" idx="18"/>
          </p:nvPr>
        </p:nvSpPr>
        <p:spPr>
          <a:xfrm>
            <a:off x="4817928"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1" name="Text Placeholder 3">
            <a:extLst>
              <a:ext uri="{FF2B5EF4-FFF2-40B4-BE49-F238E27FC236}">
                <a16:creationId xmlns:a16="http://schemas.microsoft.com/office/drawing/2014/main" id="{BCDFFAC1-679C-4BEA-8945-D7E9868AE006}"/>
              </a:ext>
            </a:extLst>
          </p:cNvPr>
          <p:cNvSpPr>
            <a:spLocks noGrp="1"/>
          </p:cNvSpPr>
          <p:nvPr>
            <p:ph type="body" sz="quarter" idx="19" hasCustomPrompt="1"/>
          </p:nvPr>
        </p:nvSpPr>
        <p:spPr>
          <a:xfrm>
            <a:off x="4849571"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52" name="Text Placeholder 51">
            <a:extLst>
              <a:ext uri="{FF2B5EF4-FFF2-40B4-BE49-F238E27FC236}">
                <a16:creationId xmlns:a16="http://schemas.microsoft.com/office/drawing/2014/main" id="{601AEF65-9B83-4826-A660-61EFDED78D31}"/>
              </a:ext>
            </a:extLst>
          </p:cNvPr>
          <p:cNvSpPr>
            <a:spLocks noGrp="1"/>
          </p:cNvSpPr>
          <p:nvPr>
            <p:ph type="body" sz="quarter" idx="20"/>
          </p:nvPr>
        </p:nvSpPr>
        <p:spPr>
          <a:xfrm>
            <a:off x="8951021" y="4966088"/>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3" name="Text Placeholder 3">
            <a:extLst>
              <a:ext uri="{FF2B5EF4-FFF2-40B4-BE49-F238E27FC236}">
                <a16:creationId xmlns:a16="http://schemas.microsoft.com/office/drawing/2014/main" id="{C355F192-32D8-475E-B004-62FD48E53AB3}"/>
              </a:ext>
            </a:extLst>
          </p:cNvPr>
          <p:cNvSpPr>
            <a:spLocks noGrp="1"/>
          </p:cNvSpPr>
          <p:nvPr>
            <p:ph type="body" sz="quarter" idx="21" hasCustomPrompt="1"/>
          </p:nvPr>
        </p:nvSpPr>
        <p:spPr>
          <a:xfrm>
            <a:off x="8982664" y="4989321"/>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05</a:t>
            </a:r>
          </a:p>
        </p:txBody>
      </p:sp>
      <p:sp>
        <p:nvSpPr>
          <p:cNvPr id="55" name="Picture Placeholder 54">
            <a:extLst>
              <a:ext uri="{FF2B5EF4-FFF2-40B4-BE49-F238E27FC236}">
                <a16:creationId xmlns:a16="http://schemas.microsoft.com/office/drawing/2014/main" id="{6434E756-E849-4C8F-9980-0E40A0D47C8D}"/>
              </a:ext>
            </a:extLst>
          </p:cNvPr>
          <p:cNvSpPr>
            <a:spLocks noGrp="1" noChangeAspect="1"/>
          </p:cNvSpPr>
          <p:nvPr>
            <p:ph type="pic" sz="quarter" idx="22" hasCustomPrompt="1"/>
          </p:nvPr>
        </p:nvSpPr>
        <p:spPr>
          <a:xfrm>
            <a:off x="1476998" y="2865898"/>
            <a:ext cx="1008000" cy="1008000"/>
          </a:xfrm>
          <a:prstGeom prst="ellipse">
            <a:avLst/>
          </a:prstGeom>
        </p:spPr>
        <p:txBody>
          <a:bodyPr/>
          <a:lstStyle>
            <a:lvl1pPr marL="0" indent="0">
              <a:buNone/>
              <a:defRPr sz="1200" b="0"/>
            </a:lvl1pPr>
          </a:lstStyle>
          <a:p>
            <a:r>
              <a:rPr lang="en-GB"/>
              <a:t>Icon or Picture</a:t>
            </a:r>
          </a:p>
        </p:txBody>
      </p:sp>
      <p:sp>
        <p:nvSpPr>
          <p:cNvPr id="56" name="Picture Placeholder 54">
            <a:extLst>
              <a:ext uri="{FF2B5EF4-FFF2-40B4-BE49-F238E27FC236}">
                <a16:creationId xmlns:a16="http://schemas.microsoft.com/office/drawing/2014/main" id="{4200E2C0-FB20-4FE3-B4EA-3B396535E8A6}"/>
              </a:ext>
            </a:extLst>
          </p:cNvPr>
          <p:cNvSpPr>
            <a:spLocks noGrp="1" noChangeAspect="1"/>
          </p:cNvSpPr>
          <p:nvPr>
            <p:ph type="pic" sz="quarter" idx="23" hasCustomPrompt="1"/>
          </p:nvPr>
        </p:nvSpPr>
        <p:spPr>
          <a:xfrm>
            <a:off x="5597025" y="2874408"/>
            <a:ext cx="1008000" cy="1008000"/>
          </a:xfrm>
          <a:prstGeom prst="ellipse">
            <a:avLst/>
          </a:prstGeom>
        </p:spPr>
        <p:txBody>
          <a:bodyPr/>
          <a:lstStyle>
            <a:lvl1pPr marL="0" indent="0">
              <a:buNone/>
              <a:defRPr sz="1200" b="0"/>
            </a:lvl1pPr>
          </a:lstStyle>
          <a:p>
            <a:r>
              <a:rPr lang="en-GB"/>
              <a:t>Icon or Picture</a:t>
            </a:r>
          </a:p>
        </p:txBody>
      </p:sp>
      <p:sp>
        <p:nvSpPr>
          <p:cNvPr id="57" name="Picture Placeholder 54">
            <a:extLst>
              <a:ext uri="{FF2B5EF4-FFF2-40B4-BE49-F238E27FC236}">
                <a16:creationId xmlns:a16="http://schemas.microsoft.com/office/drawing/2014/main" id="{D0CDA781-D7C6-4379-9A00-4BD87758579B}"/>
              </a:ext>
            </a:extLst>
          </p:cNvPr>
          <p:cNvSpPr>
            <a:spLocks noGrp="1" noChangeAspect="1"/>
          </p:cNvSpPr>
          <p:nvPr>
            <p:ph type="pic" sz="quarter" idx="24" hasCustomPrompt="1"/>
          </p:nvPr>
        </p:nvSpPr>
        <p:spPr>
          <a:xfrm>
            <a:off x="3538495" y="4024587"/>
            <a:ext cx="1008000" cy="1008000"/>
          </a:xfrm>
          <a:prstGeom prst="ellipse">
            <a:avLst/>
          </a:prstGeom>
        </p:spPr>
        <p:txBody>
          <a:bodyPr/>
          <a:lstStyle>
            <a:lvl1pPr marL="0" indent="0">
              <a:buNone/>
              <a:defRPr sz="1200" b="0"/>
            </a:lvl1pPr>
          </a:lstStyle>
          <a:p>
            <a:r>
              <a:rPr lang="en-GB"/>
              <a:t>Icon or Picture</a:t>
            </a:r>
          </a:p>
        </p:txBody>
      </p:sp>
      <p:sp>
        <p:nvSpPr>
          <p:cNvPr id="58" name="Picture Placeholder 54">
            <a:extLst>
              <a:ext uri="{FF2B5EF4-FFF2-40B4-BE49-F238E27FC236}">
                <a16:creationId xmlns:a16="http://schemas.microsoft.com/office/drawing/2014/main" id="{CC4F4FC2-4809-4F70-9653-5283FEE7F73B}"/>
              </a:ext>
            </a:extLst>
          </p:cNvPr>
          <p:cNvSpPr>
            <a:spLocks noGrp="1" noChangeAspect="1"/>
          </p:cNvSpPr>
          <p:nvPr>
            <p:ph type="pic" sz="quarter" idx="25" hasCustomPrompt="1"/>
          </p:nvPr>
        </p:nvSpPr>
        <p:spPr>
          <a:xfrm>
            <a:off x="7659023" y="4024780"/>
            <a:ext cx="1008000" cy="1008000"/>
          </a:xfrm>
          <a:prstGeom prst="ellipse">
            <a:avLst/>
          </a:prstGeom>
        </p:spPr>
        <p:txBody>
          <a:bodyPr/>
          <a:lstStyle>
            <a:lvl1pPr marL="0" indent="0">
              <a:buNone/>
              <a:defRPr sz="1200" b="0"/>
            </a:lvl1pPr>
          </a:lstStyle>
          <a:p>
            <a:r>
              <a:rPr lang="en-GB"/>
              <a:t>Icon or Picture</a:t>
            </a:r>
          </a:p>
        </p:txBody>
      </p:sp>
      <p:sp>
        <p:nvSpPr>
          <p:cNvPr id="59" name="Picture Placeholder 54">
            <a:extLst>
              <a:ext uri="{FF2B5EF4-FFF2-40B4-BE49-F238E27FC236}">
                <a16:creationId xmlns:a16="http://schemas.microsoft.com/office/drawing/2014/main" id="{9BED05CB-9911-4950-B766-599E886A258C}"/>
              </a:ext>
            </a:extLst>
          </p:cNvPr>
          <p:cNvSpPr>
            <a:spLocks noGrp="1" noChangeAspect="1"/>
          </p:cNvSpPr>
          <p:nvPr>
            <p:ph type="pic" sz="quarter" idx="26" hasCustomPrompt="1"/>
          </p:nvPr>
        </p:nvSpPr>
        <p:spPr>
          <a:xfrm>
            <a:off x="9727867" y="2865898"/>
            <a:ext cx="1008000" cy="1008000"/>
          </a:xfrm>
          <a:prstGeom prst="ellipse">
            <a:avLst/>
          </a:prstGeom>
        </p:spPr>
        <p:txBody>
          <a:bodyPr/>
          <a:lstStyle>
            <a:lvl1pPr marL="0" indent="0">
              <a:buNone/>
              <a:defRPr sz="1200" b="0"/>
            </a:lvl1pPr>
          </a:lstStyle>
          <a:p>
            <a:r>
              <a:rPr lang="en-GB"/>
              <a:t>Icon or Picture</a:t>
            </a:r>
          </a:p>
        </p:txBody>
      </p:sp>
      <p:sp>
        <p:nvSpPr>
          <p:cNvPr id="61" name="TextBox 60">
            <a:extLst>
              <a:ext uri="{FF2B5EF4-FFF2-40B4-BE49-F238E27FC236}">
                <a16:creationId xmlns:a16="http://schemas.microsoft.com/office/drawing/2014/main" id="{E3A8CE15-3D9D-4A47-B042-5ED67266277E}"/>
              </a:ext>
            </a:extLst>
          </p:cNvPr>
          <p:cNvSpPr txBox="1"/>
          <p:nvPr userDrawn="1"/>
        </p:nvSpPr>
        <p:spPr>
          <a:xfrm>
            <a:off x="470832" y="6476240"/>
            <a:ext cx="3633904"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62" name="Text Placeholder 14">
            <a:extLst>
              <a:ext uri="{FF2B5EF4-FFF2-40B4-BE49-F238E27FC236}">
                <a16:creationId xmlns:a16="http://schemas.microsoft.com/office/drawing/2014/main" id="{B6AB4F89-390E-4C02-AE95-9AA98F5AC4B0}"/>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63" name="Text Placeholder 9">
            <a:extLst>
              <a:ext uri="{FF2B5EF4-FFF2-40B4-BE49-F238E27FC236}">
                <a16:creationId xmlns:a16="http://schemas.microsoft.com/office/drawing/2014/main" id="{35AB5B92-7255-4D30-A3D2-C9FB417C2772}"/>
              </a:ext>
            </a:extLst>
          </p:cNvPr>
          <p:cNvSpPr>
            <a:spLocks noGrp="1"/>
          </p:cNvSpPr>
          <p:nvPr>
            <p:ph type="body" sz="quarter" idx="27"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3652254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Half/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5">
            <a:extLst>
              <a:ext uri="{FF2B5EF4-FFF2-40B4-BE49-F238E27FC236}">
                <a16:creationId xmlns:a16="http://schemas.microsoft.com/office/drawing/2014/main" id="{79283750-2979-41DA-9D76-17EB47F2BF2E}"/>
              </a:ext>
            </a:extLst>
          </p:cNvPr>
          <p:cNvSpPr>
            <a:spLocks noGrp="1"/>
          </p:cNvSpPr>
          <p:nvPr>
            <p:ph type="body" sz="quarter" idx="11" hasCustomPrompt="1"/>
          </p:nvPr>
        </p:nvSpPr>
        <p:spPr>
          <a:xfrm>
            <a:off x="515938" y="2996336"/>
            <a:ext cx="4995176" cy="785255"/>
          </a:xfrm>
          <a:prstGeom prst="rect">
            <a:avLst/>
          </a:prstGeom>
        </p:spPr>
        <p:txBody>
          <a:bodyPr/>
          <a:lstStyle>
            <a:lvl1pPr marL="0" indent="0">
              <a:buNone/>
              <a:defRPr/>
            </a:lvl1pPr>
          </a:lstStyle>
          <a:p>
            <a:pPr algn="ctr"/>
            <a:r>
              <a:rPr lang="en-GB" sz="5400">
                <a:latin typeface="Muli Black" panose="00000A00000000000000" pitchFamily="2" charset="0"/>
              </a:rPr>
              <a:t>Text</a:t>
            </a:r>
          </a:p>
        </p:txBody>
      </p:sp>
      <p:sp>
        <p:nvSpPr>
          <p:cNvPr id="6" name="Text Placeholder 5">
            <a:extLst>
              <a:ext uri="{FF2B5EF4-FFF2-40B4-BE49-F238E27FC236}">
                <a16:creationId xmlns:a16="http://schemas.microsoft.com/office/drawing/2014/main" id="{4E76D7C5-00D0-4EED-A533-9D3036687177}"/>
              </a:ext>
            </a:extLst>
          </p:cNvPr>
          <p:cNvSpPr>
            <a:spLocks noGrp="1"/>
          </p:cNvSpPr>
          <p:nvPr>
            <p:ph type="body" sz="quarter" idx="12" hasCustomPrompt="1"/>
          </p:nvPr>
        </p:nvSpPr>
        <p:spPr>
          <a:xfrm>
            <a:off x="6610591" y="2996335"/>
            <a:ext cx="4995176" cy="785255"/>
          </a:xfrm>
          <a:prstGeom prst="rect">
            <a:avLst/>
          </a:prstGeom>
        </p:spPr>
        <p:txBody>
          <a:bodyPr/>
          <a:lstStyle>
            <a:lvl1pPr marL="0" indent="0">
              <a:buNone/>
              <a:defRPr>
                <a:solidFill>
                  <a:schemeClr val="bg1"/>
                </a:solidFill>
              </a:defRPr>
            </a:lvl1pPr>
          </a:lstStyle>
          <a:p>
            <a:pPr algn="ctr"/>
            <a:r>
              <a:rPr lang="en-GB" sz="5400">
                <a:latin typeface="Muli Black" panose="00000A00000000000000" pitchFamily="2" charset="0"/>
              </a:rPr>
              <a:t>Text</a:t>
            </a:r>
          </a:p>
        </p:txBody>
      </p:sp>
      <p:sp>
        <p:nvSpPr>
          <p:cNvPr id="2" name="TextBox 1">
            <a:extLst>
              <a:ext uri="{FF2B5EF4-FFF2-40B4-BE49-F238E27FC236}">
                <a16:creationId xmlns:a16="http://schemas.microsoft.com/office/drawing/2014/main" id="{C1224268-8363-49C7-B0A1-B36786E0770A}"/>
              </a:ext>
            </a:extLst>
          </p:cNvPr>
          <p:cNvSpPr txBox="1"/>
          <p:nvPr userDrawn="1"/>
        </p:nvSpPr>
        <p:spPr>
          <a:xfrm>
            <a:off x="470831" y="6476240"/>
            <a:ext cx="3703603"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959121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870F1A-0403-4384-AFE0-946A7EC98338}"/>
              </a:ext>
            </a:extLst>
          </p:cNvPr>
          <p:cNvSpPr txBox="1"/>
          <p:nvPr userDrawn="1"/>
        </p:nvSpPr>
        <p:spPr>
          <a:xfrm>
            <a:off x="470832" y="6476240"/>
            <a:ext cx="3769864"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3879932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105199"/>
            <a:ext cx="3573101" cy="830997"/>
          </a:xfrm>
          <a:prstGeom prst="rect">
            <a:avLst/>
          </a:prstGeom>
          <a:noFill/>
        </p:spPr>
        <p:txBody>
          <a:bodyPr wrap="square" rtlCol="0">
            <a:spAutoFit/>
          </a:bodyPr>
          <a:lstStyle/>
          <a:p>
            <a:r>
              <a:rPr lang="en-GB" sz="1600">
                <a:solidFill>
                  <a:schemeClr val="bg1"/>
                </a:solidFill>
              </a:rPr>
              <a:t>       </a:t>
            </a:r>
            <a:r>
              <a:rPr lang="en-GB" sz="1600" b="0">
                <a:solidFill>
                  <a:schemeClr val="bg1"/>
                </a:solidFill>
              </a:rPr>
              <a:t>communications@ukpact.co.uk</a:t>
            </a:r>
          </a:p>
          <a:p>
            <a:endParaRPr lang="en-GB" sz="1600" b="0">
              <a:solidFill>
                <a:schemeClr val="bg1"/>
              </a:solidFill>
            </a:endParaRPr>
          </a:p>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2" name="Graphic 11" descr="Internet">
            <a:extLst>
              <a:ext uri="{FF2B5EF4-FFF2-40B4-BE49-F238E27FC236}">
                <a16:creationId xmlns:a16="http://schemas.microsoft.com/office/drawing/2014/main" id="{BDB86C27-3EB3-49C5-9B52-7B2545710817}"/>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9338" y="3485347"/>
            <a:ext cx="540000" cy="540000"/>
          </a:xfrm>
          <a:prstGeom prst="rect">
            <a:avLst/>
          </a:prstGeom>
        </p:spPr>
      </p:pic>
      <p:pic>
        <p:nvPicPr>
          <p:cNvPr id="14" name="Graphic 13" descr="Envelope">
            <a:extLst>
              <a:ext uri="{FF2B5EF4-FFF2-40B4-BE49-F238E27FC236}">
                <a16:creationId xmlns:a16="http://schemas.microsoft.com/office/drawing/2014/main" id="{75B2D29E-0483-4AB3-8654-342AE08D3E5D}"/>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5" name="Picture 4" descr="A black background with blue text&#10;&#10;Description automatically generated">
            <a:extLst>
              <a:ext uri="{FF2B5EF4-FFF2-40B4-BE49-F238E27FC236}">
                <a16:creationId xmlns:a16="http://schemas.microsoft.com/office/drawing/2014/main" id="{125A6CF5-51C8-04EA-792C-DDB5283E5A3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7151" y="470769"/>
            <a:ext cx="3750568" cy="1252539"/>
          </a:xfrm>
          <a:prstGeom prst="rect">
            <a:avLst/>
          </a:prstGeom>
        </p:spPr>
      </p:pic>
    </p:spTree>
    <p:extLst>
      <p:ext uri="{BB962C8B-B14F-4D97-AF65-F5344CB8AC3E}">
        <p14:creationId xmlns:p14="http://schemas.microsoft.com/office/powerpoint/2010/main" val="366455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edi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7256831" y="3096577"/>
            <a:ext cx="4419232" cy="338554"/>
          </a:xfrm>
          <a:prstGeom prst="rect">
            <a:avLst/>
          </a:prstGeom>
          <a:noFill/>
        </p:spPr>
        <p:txBody>
          <a:bodyPr wrap="square" rtlCol="0">
            <a:spAutoFit/>
          </a:bodyPr>
          <a:lstStyle/>
          <a:p>
            <a:r>
              <a:rPr lang="en-GB" sz="1600">
                <a:solidFill>
                  <a:schemeClr val="bg1"/>
                </a:solidFill>
                <a:hlinkClick r:id="rId2">
                  <a:extLst>
                    <a:ext uri="{A12FA001-AC4F-418D-AE19-62706E023703}">
                      <ahyp:hlinkClr xmlns:ahyp="http://schemas.microsoft.com/office/drawing/2018/hyperlinkcolor" val="tx"/>
                    </a:ext>
                  </a:extLst>
                </a:hlinkClick>
              </a:rPr>
              <a:t>www.ukpact.co.uk/regional-fund/asean-gtf</a:t>
            </a:r>
            <a:endParaRPr lang="en-GB" sz="1600" b="0">
              <a:solidFill>
                <a:schemeClr val="bg1"/>
              </a:solidFill>
            </a:endParaRPr>
          </a:p>
        </p:txBody>
      </p:sp>
      <p:pic>
        <p:nvPicPr>
          <p:cNvPr id="14" name="Graphic 13">
            <a:extLst>
              <a:ext uri="{FF2B5EF4-FFF2-40B4-BE49-F238E27FC236}">
                <a16:creationId xmlns:a16="http://schemas.microsoft.com/office/drawing/2014/main" id="{75B2D29E-0483-4AB3-8654-342AE08D3E5D}"/>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5" name="Graphic 4">
            <a:extLst>
              <a:ext uri="{FF2B5EF4-FFF2-40B4-BE49-F238E27FC236}">
                <a16:creationId xmlns:a16="http://schemas.microsoft.com/office/drawing/2014/main" id="{97D8CD0B-77E7-4668-9D8E-9BF4692895BC}"/>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39338" y="3485347"/>
            <a:ext cx="540000" cy="540000"/>
          </a:xfrm>
          <a:prstGeom prst="rect">
            <a:avLst/>
          </a:prstGeom>
        </p:spPr>
      </p:pic>
      <p:sp>
        <p:nvSpPr>
          <p:cNvPr id="9" name="Text Placeholder 8">
            <a:extLst>
              <a:ext uri="{FF2B5EF4-FFF2-40B4-BE49-F238E27FC236}">
                <a16:creationId xmlns:a16="http://schemas.microsoft.com/office/drawing/2014/main" id="{2DFA9B63-A1E2-4E61-9164-EE60C6B2208C}"/>
              </a:ext>
            </a:extLst>
          </p:cNvPr>
          <p:cNvSpPr>
            <a:spLocks noGrp="1"/>
          </p:cNvSpPr>
          <p:nvPr>
            <p:ph type="body" sz="quarter" idx="10" hasCustomPrompt="1"/>
          </p:nvPr>
        </p:nvSpPr>
        <p:spPr>
          <a:xfrm>
            <a:off x="7256831" y="3560198"/>
            <a:ext cx="3503533" cy="395287"/>
          </a:xfrm>
        </p:spPr>
        <p:txBody>
          <a:bodyPr anchor="ctr">
            <a:norm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GB"/>
              <a:t>[enter email address]</a:t>
            </a:r>
          </a:p>
        </p:txBody>
      </p:sp>
      <p:pic>
        <p:nvPicPr>
          <p:cNvPr id="6" name="Picture 5" descr="A black background with blue text&#10;&#10;Description automatically generated">
            <a:extLst>
              <a:ext uri="{FF2B5EF4-FFF2-40B4-BE49-F238E27FC236}">
                <a16:creationId xmlns:a16="http://schemas.microsoft.com/office/drawing/2014/main" id="{E6978A18-A2B4-0BDB-54A2-85D403C2B19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7151" y="470769"/>
            <a:ext cx="3750568" cy="1252539"/>
          </a:xfrm>
          <a:prstGeom prst="rect">
            <a:avLst/>
          </a:prstGeom>
        </p:spPr>
      </p:pic>
    </p:spTree>
    <p:extLst>
      <p:ext uri="{BB962C8B-B14F-4D97-AF65-F5344CB8AC3E}">
        <p14:creationId xmlns:p14="http://schemas.microsoft.com/office/powerpoint/2010/main" val="3882417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B09D-4155-4E8B-A71B-78135913B60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14D078E9-F6B5-41AE-AAFD-4B6E5AECBA67}"/>
              </a:ext>
            </a:extLst>
          </p:cNvPr>
          <p:cNvSpPr>
            <a:spLocks noGrp="1"/>
          </p:cNvSpPr>
          <p:nvPr>
            <p:ph type="sldNum" sz="quarter" idx="10"/>
          </p:nvPr>
        </p:nvSpPr>
        <p:spPr/>
        <p:txBody>
          <a:bodyPr/>
          <a:lstStyle/>
          <a:p>
            <a:r>
              <a:rPr lang="en-GB"/>
              <a:t>- </a:t>
            </a:r>
            <a:fld id="{C05884CA-5403-4569-B873-2F7B596D59BB}" type="slidenum">
              <a:rPr lang="en-GB" smtClean="0"/>
              <a:pPr/>
              <a:t>‹#›</a:t>
            </a:fld>
            <a:r>
              <a:rPr lang="en-GB"/>
              <a:t> -</a:t>
            </a:r>
          </a:p>
        </p:txBody>
      </p:sp>
      <p:sp>
        <p:nvSpPr>
          <p:cNvPr id="4" name="Text Placeholder 3">
            <a:extLst>
              <a:ext uri="{FF2B5EF4-FFF2-40B4-BE49-F238E27FC236}">
                <a16:creationId xmlns:a16="http://schemas.microsoft.com/office/drawing/2014/main" id="{267C3AC5-98B9-4D22-AAF7-F2137A2170B6}"/>
              </a:ext>
            </a:extLst>
          </p:cNvPr>
          <p:cNvSpPr>
            <a:spLocks noGrp="1"/>
          </p:cNvSpPr>
          <p:nvPr>
            <p:ph type="body" sz="quarter" idx="11" hasCustomPrompt="1"/>
          </p:nvPr>
        </p:nvSpPr>
        <p:spPr>
          <a:xfrm>
            <a:off x="334801" y="681550"/>
            <a:ext cx="11521785" cy="416900"/>
          </a:xfrm>
        </p:spPr>
        <p:txBody>
          <a:bodyPr/>
          <a:lstStyle>
            <a:lvl1pPr marL="0" indent="0">
              <a:buFont typeface="Arial" panose="020B0604020202020204" pitchFamily="34" charset="0"/>
              <a:buNone/>
              <a:defRPr sz="1800"/>
            </a:lvl1pPr>
            <a:lvl2pPr marL="266732" indent="0">
              <a:buNone/>
              <a:defRPr/>
            </a:lvl2pPr>
            <a:lvl3pPr marL="541405" indent="0">
              <a:buNone/>
              <a:defRPr/>
            </a:lvl3pPr>
            <a:lvl4pPr marL="808135" indent="0">
              <a:buNone/>
              <a:defRPr/>
            </a:lvl4pPr>
            <a:lvl5pPr marL="1074865" indent="0">
              <a:buNone/>
              <a:defRPr/>
            </a:lvl5pPr>
          </a:lstStyle>
          <a:p>
            <a:r>
              <a:rPr lang="en-US"/>
              <a:t>Click to edit Master text styles</a:t>
            </a:r>
          </a:p>
        </p:txBody>
      </p:sp>
      <p:sp>
        <p:nvSpPr>
          <p:cNvPr id="6" name="Content Placeholder 5">
            <a:extLst>
              <a:ext uri="{FF2B5EF4-FFF2-40B4-BE49-F238E27FC236}">
                <a16:creationId xmlns:a16="http://schemas.microsoft.com/office/drawing/2014/main" id="{ACF6AE30-A0C4-4211-983C-379BD7451491}"/>
              </a:ext>
            </a:extLst>
          </p:cNvPr>
          <p:cNvSpPr>
            <a:spLocks noGrp="1"/>
          </p:cNvSpPr>
          <p:nvPr>
            <p:ph sz="quarter" idx="12"/>
          </p:nvPr>
        </p:nvSpPr>
        <p:spPr>
          <a:xfrm>
            <a:off x="334963" y="1274618"/>
            <a:ext cx="11522075" cy="5250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8366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UK PAC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263629-CEC3-4B28-BBE6-E874B4CB9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409" y="929024"/>
            <a:ext cx="3649390" cy="670004"/>
          </a:xfrm>
          <a:prstGeom prst="rect">
            <a:avLst/>
          </a:prstGeom>
        </p:spPr>
      </p:pic>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6CEFE956-DD74-4A5E-BAD9-AFAD46FB024E}"/>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20568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 name="Picture 2" descr="A black background with blue text&#10;&#10;Description automatically generated">
            <a:extLst>
              <a:ext uri="{FF2B5EF4-FFF2-40B4-BE49-F238E27FC236}">
                <a16:creationId xmlns:a16="http://schemas.microsoft.com/office/drawing/2014/main" id="{7DB033CF-FC1C-9DB4-06D7-16939EFE2D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91" y="624359"/>
            <a:ext cx="4864618" cy="1624587"/>
          </a:xfrm>
          <a:prstGeom prst="rect">
            <a:avLst/>
          </a:prstGeom>
        </p:spPr>
      </p:pic>
    </p:spTree>
    <p:extLst>
      <p:ext uri="{BB962C8B-B14F-4D97-AF65-F5344CB8AC3E}">
        <p14:creationId xmlns:p14="http://schemas.microsoft.com/office/powerpoint/2010/main" val="1165499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UK PAC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263629-CEC3-4B28-BBE6-E874B4CB9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409" y="929024"/>
            <a:ext cx="3649390" cy="670004"/>
          </a:xfrm>
          <a:prstGeom prst="rect">
            <a:avLst/>
          </a:prstGeom>
        </p:spPr>
      </p:pic>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3"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6BFD4B41-41F5-4CBD-B7AA-6916772E5C8F}"/>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2703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20900E9-82FD-422F-88A8-9B93EFA8EF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435" r="896" b="30564"/>
          <a:stretch/>
        </p:blipFill>
        <p:spPr>
          <a:xfrm>
            <a:off x="-250257" y="20285"/>
            <a:ext cx="5351646" cy="2322095"/>
          </a:xfrm>
          <a:prstGeom prst="rect">
            <a:avLst/>
          </a:prstGeom>
        </p:spPr>
      </p:pic>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522141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GRCF)">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7A4D1AC1-8C71-4599-B5CC-495275CC258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70285398-9681-46F2-88CB-C8B116C83D2C}"/>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0EA43BCD-AD16-4A97-804E-26FBB340FE47}"/>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5FB9E3C-AA7D-4367-B31F-AAE7B3D8AC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94" b="8694"/>
          <a:stretch/>
        </p:blipFill>
        <p:spPr>
          <a:xfrm>
            <a:off x="-77001" y="480044"/>
            <a:ext cx="4196614" cy="1820923"/>
          </a:xfrm>
          <a:prstGeom prst="rect">
            <a:avLst/>
          </a:prstGeom>
        </p:spPr>
      </p:pic>
      <p:sp>
        <p:nvSpPr>
          <p:cNvPr id="2" name="Freeform: Shape 1">
            <a:extLst>
              <a:ext uri="{FF2B5EF4-FFF2-40B4-BE49-F238E27FC236}">
                <a16:creationId xmlns:a16="http://schemas.microsoft.com/office/drawing/2014/main" id="{C1E63753-4699-4123-9BB5-F218D36AB5A5}"/>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052340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SS&amp;S)">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pic>
        <p:nvPicPr>
          <p:cNvPr id="2" name="Picture 1">
            <a:extLst>
              <a:ext uri="{FF2B5EF4-FFF2-40B4-BE49-F238E27FC236}">
                <a16:creationId xmlns:a16="http://schemas.microsoft.com/office/drawing/2014/main" id="{82BCA23C-B756-40D7-9CA2-DCAA480447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304" b="29435"/>
          <a:stretch/>
        </p:blipFill>
        <p:spPr>
          <a:xfrm>
            <a:off x="337471" y="277001"/>
            <a:ext cx="5417649" cy="2127060"/>
          </a:xfrm>
          <a:prstGeom prst="rect">
            <a:avLst/>
          </a:prstGeom>
        </p:spPr>
      </p:pic>
      <p:sp>
        <p:nvSpPr>
          <p:cNvPr id="15" name="Text Placeholder 23">
            <a:extLst>
              <a:ext uri="{FF2B5EF4-FFF2-40B4-BE49-F238E27FC236}">
                <a16:creationId xmlns:a16="http://schemas.microsoft.com/office/drawing/2014/main" id="{C2078F40-40E9-4F77-8EEF-971127BAEAB6}"/>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51DAE819-59DD-4A36-A745-BF72341CC011}"/>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CB86CDCB-7B4C-4775-8209-9E88C567511F}"/>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8C010064-F1D3-4D6F-8CFA-B4493515B359}"/>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59802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Main)">
    <p:spTree>
      <p:nvGrpSpPr>
        <p:cNvPr id="1" name=""/>
        <p:cNvGrpSpPr/>
        <p:nvPr/>
      </p:nvGrpSpPr>
      <p:grpSpPr>
        <a:xfrm>
          <a:off x="0" y="0"/>
          <a:ext cx="0" cy="0"/>
          <a:chOff x="0" y="0"/>
          <a:chExt cx="0" cy="0"/>
        </a:xfrm>
      </p:grpSpPr>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5837258"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5837258"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7418224"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7418224"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7418224"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7418224"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7418224"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5837258"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5837258"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5837258"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9" name="Text Placeholder 48">
            <a:extLst>
              <a:ext uri="{FF2B5EF4-FFF2-40B4-BE49-F238E27FC236}">
                <a16:creationId xmlns:a16="http://schemas.microsoft.com/office/drawing/2014/main" id="{3A09A333-E363-466D-8109-0785C807EB1F}"/>
              </a:ext>
            </a:extLst>
          </p:cNvPr>
          <p:cNvSpPr>
            <a:spLocks noGrp="1"/>
          </p:cNvSpPr>
          <p:nvPr>
            <p:ph type="body" sz="quarter" idx="21" hasCustomPrompt="1"/>
          </p:nvPr>
        </p:nvSpPr>
        <p:spPr>
          <a:xfrm>
            <a:off x="525174" y="558511"/>
            <a:ext cx="11160125" cy="590550"/>
          </a:xfrm>
          <a:prstGeom prst="rect">
            <a:avLst/>
          </a:prstGeom>
        </p:spPr>
        <p:txBody>
          <a:bodyPr lIns="0" tIns="0" rIns="0" bIns="0"/>
          <a:lstStyle>
            <a:lvl1pPr marL="0" indent="0">
              <a:buNone/>
              <a:defRPr sz="4000">
                <a:solidFill>
                  <a:srgbClr val="002062"/>
                </a:solidFill>
                <a:latin typeface="+mj-lt"/>
              </a:defRPr>
            </a:lvl1pPr>
          </a:lstStyle>
          <a:p>
            <a:pPr lvl="0"/>
            <a:r>
              <a:rPr lang="en-US"/>
              <a:t>Content</a:t>
            </a:r>
            <a:endParaRPr lang="en-GB"/>
          </a:p>
        </p:txBody>
      </p:sp>
    </p:spTree>
    <p:extLst>
      <p:ext uri="{BB962C8B-B14F-4D97-AF65-F5344CB8AC3E}">
        <p14:creationId xmlns:p14="http://schemas.microsoft.com/office/powerpoint/2010/main" val="802672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Al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A804E93-7C35-4892-BE97-8114F64D26B2}"/>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932745"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932745"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2513711"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2513711"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2513711"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2513711"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2513711"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932745"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932745"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932745"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15" name="Text Placeholder 11">
            <a:extLst>
              <a:ext uri="{FF2B5EF4-FFF2-40B4-BE49-F238E27FC236}">
                <a16:creationId xmlns:a16="http://schemas.microsoft.com/office/drawing/2014/main" id="{C216F727-7BE0-4029-A80A-1773B0DE3569}"/>
              </a:ext>
            </a:extLst>
          </p:cNvPr>
          <p:cNvSpPr>
            <a:spLocks noGrp="1"/>
          </p:cNvSpPr>
          <p:nvPr>
            <p:ph type="body" sz="quarter" idx="21" hasCustomPrompt="1"/>
          </p:nvPr>
        </p:nvSpPr>
        <p:spPr>
          <a:xfrm>
            <a:off x="8765309" y="2415327"/>
            <a:ext cx="2910754" cy="900496"/>
          </a:xfrm>
        </p:spPr>
        <p:txBody>
          <a:bodyPr anchor="ctr">
            <a:normAutofit/>
          </a:bodyPr>
          <a:lstStyle>
            <a:lvl1pPr marL="0" indent="0" algn="ctr">
              <a:buNone/>
              <a:defRPr sz="5400">
                <a:solidFill>
                  <a:schemeClr val="bg1"/>
                </a:solidFill>
                <a:latin typeface="+mj-lt"/>
              </a:defRPr>
            </a:lvl1pPr>
          </a:lstStyle>
          <a:p>
            <a:pPr lvl="0"/>
            <a:r>
              <a:rPr lang="en-GB"/>
              <a:t>Content</a:t>
            </a:r>
          </a:p>
        </p:txBody>
      </p:sp>
      <p:cxnSp>
        <p:nvCxnSpPr>
          <p:cNvPr id="16" name="Straight Connector 15">
            <a:extLst>
              <a:ext uri="{FF2B5EF4-FFF2-40B4-BE49-F238E27FC236}">
                <a16:creationId xmlns:a16="http://schemas.microsoft.com/office/drawing/2014/main" id="{FA5C9E62-0B55-4FD1-91CA-92DF77C68026}"/>
              </a:ext>
            </a:extLst>
          </p:cNvPr>
          <p:cNvCxnSpPr>
            <a:cxnSpLocks/>
          </p:cNvCxnSpPr>
          <p:nvPr userDrawn="1"/>
        </p:nvCxnSpPr>
        <p:spPr>
          <a:xfrm>
            <a:off x="8935674" y="3364107"/>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74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60EC56-C50A-4CF9-9586-A4A8056E14CE}"/>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chemeClr val="accent3"/>
              </a:solidFill>
              <a:effectLst/>
              <a:uLnTx/>
              <a:uFillTx/>
              <a:latin typeface="Arial" panose="020B0604020202020204"/>
              <a:ea typeface="+mn-ea"/>
              <a:cs typeface="+mn-cs"/>
            </a:endParaRPr>
          </a:p>
        </p:txBody>
      </p:sp>
      <p:sp>
        <p:nvSpPr>
          <p:cNvPr id="8" name="Text Placeholder 7">
            <a:extLst>
              <a:ext uri="{FF2B5EF4-FFF2-40B4-BE49-F238E27FC236}">
                <a16:creationId xmlns:a16="http://schemas.microsoft.com/office/drawing/2014/main" id="{9FC06F8B-0462-47FA-AF13-0447F6FB62CE}"/>
              </a:ext>
            </a:extLst>
          </p:cNvPr>
          <p:cNvSpPr>
            <a:spLocks noGrp="1"/>
          </p:cNvSpPr>
          <p:nvPr>
            <p:ph type="body" sz="quarter" idx="12" hasCustomPrompt="1"/>
          </p:nvPr>
        </p:nvSpPr>
        <p:spPr>
          <a:xfrm>
            <a:off x="7125353" y="2780219"/>
            <a:ext cx="5356800" cy="1295388"/>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9" name="Straight Connector 8">
            <a:extLst>
              <a:ext uri="{FF2B5EF4-FFF2-40B4-BE49-F238E27FC236}">
                <a16:creationId xmlns:a16="http://schemas.microsoft.com/office/drawing/2014/main" id="{9678115D-4140-47E0-8462-BF0DFEB7557B}"/>
              </a:ext>
            </a:extLst>
          </p:cNvPr>
          <p:cNvCxnSpPr>
            <a:cxnSpLocks/>
          </p:cNvCxnSpPr>
          <p:nvPr userDrawn="1"/>
        </p:nvCxnSpPr>
        <p:spPr>
          <a:xfrm>
            <a:off x="7134589" y="4215633"/>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872BAD7-2266-4006-AF73-9ECF441333BF}"/>
              </a:ext>
            </a:extLst>
          </p:cNvPr>
          <p:cNvSpPr>
            <a:spLocks noGrp="1"/>
          </p:cNvSpPr>
          <p:nvPr>
            <p:ph type="body" sz="quarter" idx="13" hasCustomPrompt="1"/>
          </p:nvPr>
        </p:nvSpPr>
        <p:spPr>
          <a:xfrm>
            <a:off x="515938" y="1346200"/>
            <a:ext cx="4995862" cy="4165600"/>
          </a:xfrm>
        </p:spPr>
        <p:txBody>
          <a:bodyPr anchor="ctr">
            <a:noAutofit/>
          </a:bodyPr>
          <a:lstStyle>
            <a:lvl1pPr marL="0" indent="0" algn="ctr">
              <a:buNone/>
              <a:defRPr sz="27000">
                <a:solidFill>
                  <a:schemeClr val="bg1"/>
                </a:solidFill>
                <a:latin typeface="+mj-lt"/>
              </a:defRPr>
            </a:lvl1pPr>
          </a:lstStyle>
          <a:p>
            <a:pPr lvl="0"/>
            <a:r>
              <a:rPr lang="en-GB"/>
              <a:t>0#</a:t>
            </a:r>
          </a:p>
        </p:txBody>
      </p:sp>
    </p:spTree>
    <p:extLst>
      <p:ext uri="{BB962C8B-B14F-4D97-AF65-F5344CB8AC3E}">
        <p14:creationId xmlns:p14="http://schemas.microsoft.com/office/powerpoint/2010/main" val="4032390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26499A4-4043-47DB-AB2C-D1EA200BC2BB}"/>
              </a:ext>
            </a:extLst>
          </p:cNvPr>
          <p:cNvSpPr>
            <a:spLocks noGrp="1"/>
          </p:cNvSpPr>
          <p:nvPr>
            <p:ph type="pic" sz="quarter" idx="10"/>
          </p:nvPr>
        </p:nvSpPr>
        <p:spPr>
          <a:xfrm>
            <a:off x="6096000" y="0"/>
            <a:ext cx="6096000"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oAutofit/>
          </a:bodyPr>
          <a:lstStyle/>
          <a:p>
            <a:endParaRPr lang="en-GB"/>
          </a:p>
        </p:txBody>
      </p:sp>
      <p:sp>
        <p:nvSpPr>
          <p:cNvPr id="17" name="Text Placeholder 7">
            <a:extLst>
              <a:ext uri="{FF2B5EF4-FFF2-40B4-BE49-F238E27FC236}">
                <a16:creationId xmlns:a16="http://schemas.microsoft.com/office/drawing/2014/main" id="{4AB99030-BB93-4FF2-A869-BA3B71EF7830}"/>
              </a:ext>
            </a:extLst>
          </p:cNvPr>
          <p:cNvSpPr>
            <a:spLocks noGrp="1"/>
          </p:cNvSpPr>
          <p:nvPr>
            <p:ph type="body" sz="quarter" idx="12" hasCustomPrompt="1"/>
          </p:nvPr>
        </p:nvSpPr>
        <p:spPr>
          <a:xfrm>
            <a:off x="944666" y="1972733"/>
            <a:ext cx="4996800" cy="2102874"/>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5" name="Straight Connector 4">
            <a:extLst>
              <a:ext uri="{FF2B5EF4-FFF2-40B4-BE49-F238E27FC236}">
                <a16:creationId xmlns:a16="http://schemas.microsoft.com/office/drawing/2014/main" id="{25270AE7-CF0E-4E66-ADB1-3B543F3DC697}"/>
              </a:ext>
            </a:extLst>
          </p:cNvPr>
          <p:cNvCxnSpPr>
            <a:cxnSpLocks/>
          </p:cNvCxnSpPr>
          <p:nvPr userDrawn="1"/>
        </p:nvCxnSpPr>
        <p:spPr>
          <a:xfrm>
            <a:off x="972374" y="4234105"/>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284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15937" y="549275"/>
            <a:ext cx="11160125"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8" y="1671780"/>
            <a:ext cx="11160125" cy="4646181"/>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Tree>
    <p:extLst>
      <p:ext uri="{BB962C8B-B14F-4D97-AF65-F5344CB8AC3E}">
        <p14:creationId xmlns:p14="http://schemas.microsoft.com/office/powerpoint/2010/main" val="12567964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69500"/>
            <a:ext cx="11160125"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387721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GRCF)">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7A4D1AC1-8C71-4599-B5CC-495275CC258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70285398-9681-46F2-88CB-C8B116C83D2C}"/>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0EA43BCD-AD16-4A97-804E-26FBB340FE47}"/>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1E63753-4699-4123-9BB5-F218D36AB5A5}"/>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 name="Picture 2" descr="A black background with blue text&#10;&#10;Description automatically generated">
            <a:extLst>
              <a:ext uri="{FF2B5EF4-FFF2-40B4-BE49-F238E27FC236}">
                <a16:creationId xmlns:a16="http://schemas.microsoft.com/office/drawing/2014/main" id="{6318126C-32DB-6753-7A2B-85017D4742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91" y="624359"/>
            <a:ext cx="4864618" cy="1624587"/>
          </a:xfrm>
          <a:prstGeom prst="rect">
            <a:avLst/>
          </a:prstGeom>
        </p:spPr>
      </p:pic>
    </p:spTree>
    <p:extLst>
      <p:ext uri="{BB962C8B-B14F-4D97-AF65-F5344CB8AC3E}">
        <p14:creationId xmlns:p14="http://schemas.microsoft.com/office/powerpoint/2010/main" val="4740321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27549" y="549274"/>
            <a:ext cx="7519699"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9" y="1671292"/>
            <a:ext cx="7519698"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4" name="Freeform: Shape 3">
            <a:extLst>
              <a:ext uri="{FF2B5EF4-FFF2-40B4-BE49-F238E27FC236}">
                <a16:creationId xmlns:a16="http://schemas.microsoft.com/office/drawing/2014/main" id="{637CC9ED-1E88-4782-ACB9-C11EA2FF1DBD}"/>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547970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Sub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7538170"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671292"/>
            <a:ext cx="7538170"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7538170" cy="338138"/>
          </a:xfrm>
          <a:prstGeom prst="rect">
            <a:avLst/>
          </a:prstGeom>
        </p:spPr>
        <p:txBody>
          <a:bodyPr lIns="0" tIns="0" rIns="0" bIns="0" anchor="b"/>
          <a:lstStyle>
            <a:lvl1pPr marL="0" indent="0">
              <a:buNone/>
              <a:defRPr sz="1800" b="1"/>
            </a:lvl1pPr>
          </a:lstStyle>
          <a:p>
            <a:pPr lvl="0"/>
            <a:r>
              <a:rPr lang="en-GB"/>
              <a:t>Subtitle</a:t>
            </a:r>
          </a:p>
        </p:txBody>
      </p:sp>
      <p:sp>
        <p:nvSpPr>
          <p:cNvPr id="2" name="Freeform: Shape 1">
            <a:extLst>
              <a:ext uri="{FF2B5EF4-FFF2-40B4-BE49-F238E27FC236}">
                <a16:creationId xmlns:a16="http://schemas.microsoft.com/office/drawing/2014/main" id="{3CE398DC-B101-429E-89E6-533CFD29966C}"/>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651323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9" name="Text Placeholder 14">
            <a:extLst>
              <a:ext uri="{FF2B5EF4-FFF2-40B4-BE49-F238E27FC236}">
                <a16:creationId xmlns:a16="http://schemas.microsoft.com/office/drawing/2014/main" id="{BEDD09D1-7DF8-4E44-B70F-CB73900EB968}"/>
              </a:ext>
            </a:extLst>
          </p:cNvPr>
          <p:cNvSpPr>
            <a:spLocks noGrp="1"/>
          </p:cNvSpPr>
          <p:nvPr>
            <p:ph type="body" sz="quarter" idx="11" hasCustomPrompt="1"/>
          </p:nvPr>
        </p:nvSpPr>
        <p:spPr>
          <a:xfrm>
            <a:off x="527549" y="549274"/>
            <a:ext cx="5568451"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spTree>
    <p:extLst>
      <p:ext uri="{BB962C8B-B14F-4D97-AF65-F5344CB8AC3E}">
        <p14:creationId xmlns:p14="http://schemas.microsoft.com/office/powerpoint/2010/main" val="1343527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ub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5506172"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5506172" cy="338138"/>
          </a:xfrm>
          <a:prstGeom prst="rect">
            <a:avLst/>
          </a:prstGeom>
        </p:spPr>
        <p:txBody>
          <a:bodyPr lIns="0" tIns="0" rIns="0" bIns="0" anchor="b"/>
          <a:lstStyle>
            <a:lvl1pPr marL="0" indent="0">
              <a:buNone/>
              <a:defRPr sz="1800" b="1"/>
            </a:lvl1pPr>
          </a:lstStyle>
          <a:p>
            <a:pPr lvl="0"/>
            <a:r>
              <a:rPr lang="en-GB"/>
              <a:t>Subtitle</a:t>
            </a: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Tree>
    <p:extLst>
      <p:ext uri="{BB962C8B-B14F-4D97-AF65-F5344CB8AC3E}">
        <p14:creationId xmlns:p14="http://schemas.microsoft.com/office/powerpoint/2010/main" val="669138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7036407" cy="351867"/>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71292"/>
            <a:ext cx="7036329"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3" name="Picture Placeholder 15">
            <a:extLst>
              <a:ext uri="{FF2B5EF4-FFF2-40B4-BE49-F238E27FC236}">
                <a16:creationId xmlns:a16="http://schemas.microsoft.com/office/drawing/2014/main" id="{C4558F93-99D3-4E7E-A973-F0DEA4D9AB46}"/>
              </a:ext>
            </a:extLst>
          </p:cNvPr>
          <p:cNvSpPr>
            <a:spLocks noGrp="1"/>
          </p:cNvSpPr>
          <p:nvPr>
            <p:ph type="pic" sz="quarter" idx="10" hasCustomPrompt="1"/>
          </p:nvPr>
        </p:nvSpPr>
        <p:spPr>
          <a:xfrm>
            <a:off x="8043332" y="0"/>
            <a:ext cx="4148667"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chor="ctr">
            <a:noAutofit/>
          </a:bodyPr>
          <a:lstStyle>
            <a:lvl1pPr marL="0" indent="0">
              <a:buNone/>
              <a:defRPr/>
            </a:lvl1pPr>
          </a:lstStyle>
          <a:p>
            <a:r>
              <a:rPr lang="en-GB"/>
              <a:t>Click to add image</a:t>
            </a:r>
          </a:p>
        </p:txBody>
      </p:sp>
      <p:sp>
        <p:nvSpPr>
          <p:cNvPr id="14" name="Text Placeholder 9">
            <a:extLst>
              <a:ext uri="{FF2B5EF4-FFF2-40B4-BE49-F238E27FC236}">
                <a16:creationId xmlns:a16="http://schemas.microsoft.com/office/drawing/2014/main" id="{68D31D99-80C9-41FB-82D5-1CE21B1E41A4}"/>
              </a:ext>
            </a:extLst>
          </p:cNvPr>
          <p:cNvSpPr>
            <a:spLocks noGrp="1"/>
          </p:cNvSpPr>
          <p:nvPr>
            <p:ph type="body" sz="quarter" idx="14" hasCustomPrompt="1"/>
          </p:nvPr>
        </p:nvSpPr>
        <p:spPr>
          <a:xfrm>
            <a:off x="515938" y="926465"/>
            <a:ext cx="7038000"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3830261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ubtitle + 2 Column">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710271"/>
            <a:ext cx="5580061"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Rectangle 1">
            <a:extLst>
              <a:ext uri="{FF2B5EF4-FFF2-40B4-BE49-F238E27FC236}">
                <a16:creationId xmlns:a16="http://schemas.microsoft.com/office/drawing/2014/main" id="{5C645F69-D767-4CC6-9DAD-745D1204B141}"/>
              </a:ext>
            </a:extLst>
          </p:cNvPr>
          <p:cNvSpPr/>
          <p:nvPr userDrawn="1"/>
        </p:nvSpPr>
        <p:spPr>
          <a:xfrm>
            <a:off x="6155267" y="1588166"/>
            <a:ext cx="5520796" cy="3678101"/>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72289A93-D101-4FAE-B94B-D761FD7D9AE3}"/>
              </a:ext>
            </a:extLst>
          </p:cNvPr>
          <p:cNvSpPr>
            <a:spLocks noGrp="1"/>
          </p:cNvSpPr>
          <p:nvPr>
            <p:ph type="body" sz="quarter" idx="15"/>
          </p:nvPr>
        </p:nvSpPr>
        <p:spPr>
          <a:xfrm>
            <a:off x="6223000" y="1709738"/>
            <a:ext cx="5376863" cy="3472053"/>
          </a:xfrm>
          <a:prstGeom prst="rect">
            <a:avLst/>
          </a:prstGeom>
        </p:spPr>
        <p:txBody>
          <a:bodyPr/>
          <a:lstStyle>
            <a:lvl1pPr marL="0" indent="0">
              <a:buNone/>
              <a:defRPr sz="1800"/>
            </a:lvl1pPr>
          </a:lstStyle>
          <a:p>
            <a:pPr lvl="0"/>
            <a:endParaRPr lang="en-GB"/>
          </a:p>
        </p:txBody>
      </p:sp>
      <p:sp>
        <p:nvSpPr>
          <p:cNvPr id="16" name="Text Placeholder 15">
            <a:extLst>
              <a:ext uri="{FF2B5EF4-FFF2-40B4-BE49-F238E27FC236}">
                <a16:creationId xmlns:a16="http://schemas.microsoft.com/office/drawing/2014/main" id="{DF4F2D81-8C58-423B-A289-9C330D8AF484}"/>
              </a:ext>
            </a:extLst>
          </p:cNvPr>
          <p:cNvSpPr>
            <a:spLocks noGrp="1"/>
          </p:cNvSpPr>
          <p:nvPr>
            <p:ph type="body" sz="quarter" idx="16"/>
          </p:nvPr>
        </p:nvSpPr>
        <p:spPr>
          <a:xfrm>
            <a:off x="515938" y="5359400"/>
            <a:ext cx="11160125" cy="679450"/>
          </a:xfrm>
          <a:prstGeom prst="rect">
            <a:avLst/>
          </a:prstGeom>
          <a:solidFill>
            <a:schemeClr val="accent1"/>
          </a:solidFill>
          <a:effectLst>
            <a:outerShdw blurRad="50800" dist="38100" dir="2700000" algn="tl" rotWithShape="0">
              <a:prstClr val="black">
                <a:alpha val="40000"/>
              </a:prstClr>
            </a:outerShdw>
          </a:effectLst>
        </p:spPr>
        <p:txBody>
          <a:bodyPr anchor="ctr"/>
          <a:lstStyle>
            <a:lvl1pPr marL="0" indent="0" algn="ctr">
              <a:buNone/>
              <a:defRPr sz="1800" b="1">
                <a:solidFill>
                  <a:schemeClr val="bg1"/>
                </a:solidFill>
              </a:defRPr>
            </a:lvl1pPr>
          </a:lstStyle>
          <a:p>
            <a:pPr lvl="0"/>
            <a:endParaRPr lang="en-GB"/>
          </a:p>
        </p:txBody>
      </p:sp>
    </p:spTree>
    <p:extLst>
      <p:ext uri="{BB962C8B-B14F-4D97-AF65-F5344CB8AC3E}">
        <p14:creationId xmlns:p14="http://schemas.microsoft.com/office/powerpoint/2010/main" val="2760708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ubtitle +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D21959-35F9-4EFB-A177-51FD899E7A7C}"/>
              </a:ext>
            </a:extLst>
          </p:cNvPr>
          <p:cNvSpPr/>
          <p:nvPr userDrawn="1"/>
        </p:nvSpPr>
        <p:spPr>
          <a:xfrm>
            <a:off x="4206394" y="1589949"/>
            <a:ext cx="3792297" cy="4173542"/>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4">
            <a:extLst>
              <a:ext uri="{FF2B5EF4-FFF2-40B4-BE49-F238E27FC236}">
                <a16:creationId xmlns:a16="http://schemas.microsoft.com/office/drawing/2014/main" id="{259B53E4-B28A-4F5F-A7B2-B9C4BE21C3CA}"/>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4" name="Straight Connector 3">
            <a:extLst>
              <a:ext uri="{FF2B5EF4-FFF2-40B4-BE49-F238E27FC236}">
                <a16:creationId xmlns:a16="http://schemas.microsoft.com/office/drawing/2014/main" id="{921B1DFF-8E93-41C4-BD52-146CEEE151A6}"/>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8A21845C-DFC8-4FDB-AAF8-F32C752BAC41}"/>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6" name="Content Placeholder 11">
            <a:extLst>
              <a:ext uri="{FF2B5EF4-FFF2-40B4-BE49-F238E27FC236}">
                <a16:creationId xmlns:a16="http://schemas.microsoft.com/office/drawing/2014/main" id="{1715C3BC-6F96-4FD9-912E-E3CDC46B41D0}"/>
              </a:ext>
            </a:extLst>
          </p:cNvPr>
          <p:cNvSpPr>
            <a:spLocks noGrp="1"/>
          </p:cNvSpPr>
          <p:nvPr>
            <p:ph sz="quarter" idx="13" hasCustomPrompt="1"/>
          </p:nvPr>
        </p:nvSpPr>
        <p:spPr>
          <a:xfrm>
            <a:off x="515938"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8" name="Content Placeholder 11">
            <a:extLst>
              <a:ext uri="{FF2B5EF4-FFF2-40B4-BE49-F238E27FC236}">
                <a16:creationId xmlns:a16="http://schemas.microsoft.com/office/drawing/2014/main" id="{3AA3C1B6-DE6D-4E77-86EC-94AB10977CD2}"/>
              </a:ext>
            </a:extLst>
          </p:cNvPr>
          <p:cNvSpPr>
            <a:spLocks noGrp="1"/>
          </p:cNvSpPr>
          <p:nvPr>
            <p:ph sz="quarter" idx="16" hasCustomPrompt="1"/>
          </p:nvPr>
        </p:nvSpPr>
        <p:spPr>
          <a:xfrm>
            <a:off x="8076062" y="2106663"/>
            <a:ext cx="3600000" cy="3509046"/>
          </a:xfrm>
          <a:prstGeom prst="rect">
            <a:avLst/>
          </a:prstGeom>
        </p:spPr>
        <p:txBody>
          <a:bodyPr lIns="0" tIns="0" rIns="0" bIns="0" numCol="1" spcCol="540000"/>
          <a:lstStyle>
            <a:lvl1pPr>
              <a:defRPr lang="en-GB" sz="1600" b="0" i="0" dirty="0">
                <a:cs typeface="Arial" panose="020B0604020202020204" pitchFamily="34" charset="0"/>
              </a:defRPr>
            </a:lvl1pPr>
          </a:lstStyle>
          <a:p>
            <a:pPr marL="342900" lvl="0" indent="-342900">
              <a:buClr>
                <a:schemeClr val="accent1"/>
              </a:buClr>
              <a:buFont typeface="+mj-lt"/>
              <a:buAutoNum type="arabicPeriod"/>
            </a:pPr>
            <a:r>
              <a:rPr lang="en-GB"/>
              <a:t>Click to add text</a:t>
            </a:r>
          </a:p>
        </p:txBody>
      </p:sp>
      <p:sp>
        <p:nvSpPr>
          <p:cNvPr id="9" name="Content Placeholder 11">
            <a:extLst>
              <a:ext uri="{FF2B5EF4-FFF2-40B4-BE49-F238E27FC236}">
                <a16:creationId xmlns:a16="http://schemas.microsoft.com/office/drawing/2014/main" id="{2C758D47-4C87-4859-A9E3-EDE8696743CA}"/>
              </a:ext>
            </a:extLst>
          </p:cNvPr>
          <p:cNvSpPr>
            <a:spLocks noGrp="1"/>
          </p:cNvSpPr>
          <p:nvPr>
            <p:ph sz="quarter" idx="17" hasCustomPrompt="1"/>
          </p:nvPr>
        </p:nvSpPr>
        <p:spPr>
          <a:xfrm>
            <a:off x="515938" y="2106663"/>
            <a:ext cx="3600000" cy="3509046"/>
          </a:xfrm>
          <a:prstGeom prst="rect">
            <a:avLst/>
          </a:prstGeom>
        </p:spPr>
        <p:txBody>
          <a:bodyPr lIns="0" tIns="0" rIns="0" bIns="0" numCol="1" spcCol="540000"/>
          <a:lstStyle>
            <a:lvl1pPr marL="342900" indent="-342900">
              <a:buClr>
                <a:schemeClr val="accent1"/>
              </a:buClr>
              <a:buFont typeface="+mj-lt"/>
              <a:buAutoNum type="arabicPeriod"/>
              <a:defRPr sz="16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0" name="Content Placeholder 11">
            <a:extLst>
              <a:ext uri="{FF2B5EF4-FFF2-40B4-BE49-F238E27FC236}">
                <a16:creationId xmlns:a16="http://schemas.microsoft.com/office/drawing/2014/main" id="{6CAE19C8-7D3C-4A2E-8693-22EB6831CCD8}"/>
              </a:ext>
            </a:extLst>
          </p:cNvPr>
          <p:cNvSpPr>
            <a:spLocks noGrp="1"/>
          </p:cNvSpPr>
          <p:nvPr>
            <p:ph sz="quarter" idx="18" hasCustomPrompt="1"/>
          </p:nvPr>
        </p:nvSpPr>
        <p:spPr>
          <a:xfrm>
            <a:off x="8076063"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3" name="Content Placeholder 11">
            <a:extLst>
              <a:ext uri="{FF2B5EF4-FFF2-40B4-BE49-F238E27FC236}">
                <a16:creationId xmlns:a16="http://schemas.microsoft.com/office/drawing/2014/main" id="{F9F6E32F-6AD7-4737-9AB5-CD84D388D3BC}"/>
              </a:ext>
            </a:extLst>
          </p:cNvPr>
          <p:cNvSpPr>
            <a:spLocks noGrp="1"/>
          </p:cNvSpPr>
          <p:nvPr>
            <p:ph sz="quarter" idx="19" hasCustomPrompt="1"/>
          </p:nvPr>
        </p:nvSpPr>
        <p:spPr>
          <a:xfrm>
            <a:off x="4296000" y="1710271"/>
            <a:ext cx="3600000" cy="404856"/>
          </a:xfrm>
          <a:prstGeom prst="rect">
            <a:avLst/>
          </a:prstGeom>
        </p:spPr>
        <p:txBody>
          <a:bodyPr lIns="0" tIns="0" rIns="0" bIns="0" numCol="1" spcCol="540000"/>
          <a:lstStyle>
            <a:lvl1pPr marL="0" indent="0">
              <a:buNone/>
              <a:defRPr sz="1800" b="0" i="0">
                <a:solidFill>
                  <a:schemeClr val="accent2"/>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5" name="Text Placeholder 14">
            <a:extLst>
              <a:ext uri="{FF2B5EF4-FFF2-40B4-BE49-F238E27FC236}">
                <a16:creationId xmlns:a16="http://schemas.microsoft.com/office/drawing/2014/main" id="{B3E1493D-4BBB-4C8F-A791-4F914478ED5E}"/>
              </a:ext>
            </a:extLst>
          </p:cNvPr>
          <p:cNvSpPr>
            <a:spLocks noGrp="1"/>
          </p:cNvSpPr>
          <p:nvPr>
            <p:ph type="body" sz="quarter" idx="20" hasCustomPrompt="1"/>
          </p:nvPr>
        </p:nvSpPr>
        <p:spPr>
          <a:xfrm>
            <a:off x="4295775" y="2106663"/>
            <a:ext cx="3600450" cy="3509046"/>
          </a:xfrm>
          <a:prstGeom prst="rect">
            <a:avLst/>
          </a:prstGeom>
        </p:spPr>
        <p:txBody>
          <a:bodyPr/>
          <a:lstStyle>
            <a:lvl1pPr marL="342900" indent="-342900">
              <a:buClr>
                <a:schemeClr val="accent2"/>
              </a:buClr>
              <a:buFont typeface="+mj-lt"/>
              <a:buAutoNum type="arabicPeriod"/>
              <a:defRPr sz="1600"/>
            </a:lvl1pPr>
          </a:lstStyle>
          <a:p>
            <a:pPr lvl="0"/>
            <a:r>
              <a:rPr lang="en-GB"/>
              <a:t>Click to add text</a:t>
            </a:r>
          </a:p>
        </p:txBody>
      </p:sp>
    </p:spTree>
    <p:extLst>
      <p:ext uri="{BB962C8B-B14F-4D97-AF65-F5344CB8AC3E}">
        <p14:creationId xmlns:p14="http://schemas.microsoft.com/office/powerpoint/2010/main" val="3526558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Subtitle + List 3">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1" name="Text Placeholder 10">
            <a:extLst>
              <a:ext uri="{FF2B5EF4-FFF2-40B4-BE49-F238E27FC236}">
                <a16:creationId xmlns:a16="http://schemas.microsoft.com/office/drawing/2014/main" id="{4D87DD3D-F004-4CE4-96FD-AC9D99B192FA}"/>
              </a:ext>
            </a:extLst>
          </p:cNvPr>
          <p:cNvSpPr>
            <a:spLocks noGrp="1"/>
          </p:cNvSpPr>
          <p:nvPr>
            <p:ph type="body" sz="quarter" idx="15" hasCustomPrompt="1"/>
          </p:nvPr>
        </p:nvSpPr>
        <p:spPr>
          <a:xfrm>
            <a:off x="1345667" y="2095480"/>
            <a:ext cx="7200000" cy="1080000"/>
          </a:xfrm>
          <a:prstGeom prst="rect">
            <a:avLst/>
          </a:prstGeom>
        </p:spPr>
        <p:txBody>
          <a:bodyPr lIns="0" tIns="0" rIns="0" bIns="0"/>
          <a:lstStyle>
            <a:lvl1pPr marL="0" indent="0">
              <a:buNone/>
              <a:defRPr sz="1600" b="0"/>
            </a:lvl1pPr>
          </a:lstStyle>
          <a:p>
            <a:pPr lvl="0"/>
            <a:r>
              <a:rPr lang="en-GB"/>
              <a:t>Click to add text</a:t>
            </a:r>
          </a:p>
        </p:txBody>
      </p:sp>
      <p:sp>
        <p:nvSpPr>
          <p:cNvPr id="13" name="Text Placeholder 12">
            <a:extLst>
              <a:ext uri="{FF2B5EF4-FFF2-40B4-BE49-F238E27FC236}">
                <a16:creationId xmlns:a16="http://schemas.microsoft.com/office/drawing/2014/main" id="{E57BBCDF-F563-440B-8597-EDE6E35A43A2}"/>
              </a:ext>
            </a:extLst>
          </p:cNvPr>
          <p:cNvSpPr>
            <a:spLocks noGrp="1"/>
          </p:cNvSpPr>
          <p:nvPr>
            <p:ph type="body" sz="quarter" idx="16" hasCustomPrompt="1"/>
          </p:nvPr>
        </p:nvSpPr>
        <p:spPr>
          <a:xfrm>
            <a:off x="397400" y="2095000"/>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1</a:t>
            </a:r>
            <a:endParaRPr lang="en-GB"/>
          </a:p>
        </p:txBody>
      </p:sp>
      <p:sp>
        <p:nvSpPr>
          <p:cNvPr id="14" name="Text Placeholder 10">
            <a:extLst>
              <a:ext uri="{FF2B5EF4-FFF2-40B4-BE49-F238E27FC236}">
                <a16:creationId xmlns:a16="http://schemas.microsoft.com/office/drawing/2014/main" id="{49492BEE-3211-459B-88EE-123D97BCCEE4}"/>
              </a:ext>
            </a:extLst>
          </p:cNvPr>
          <p:cNvSpPr>
            <a:spLocks noGrp="1"/>
          </p:cNvSpPr>
          <p:nvPr>
            <p:ph type="body" sz="quarter" idx="17" hasCustomPrompt="1"/>
          </p:nvPr>
        </p:nvSpPr>
        <p:spPr>
          <a:xfrm>
            <a:off x="1345667" y="4851535"/>
            <a:ext cx="7200000" cy="1080000"/>
          </a:xfrm>
          <a:prstGeom prst="rect">
            <a:avLst/>
          </a:prstGeom>
        </p:spPr>
        <p:txBody>
          <a:bodyPr lIns="0" tIns="0" rIns="0" bIns="0"/>
          <a:lstStyle>
            <a:lvl1pPr marL="0" indent="0">
              <a:buNone/>
              <a:defRPr sz="1600"/>
            </a:lvl1pPr>
          </a:lstStyle>
          <a:p>
            <a:pPr lvl="0"/>
            <a:r>
              <a:rPr lang="en-GB"/>
              <a:t>Click to add text</a:t>
            </a:r>
          </a:p>
        </p:txBody>
      </p:sp>
      <p:sp>
        <p:nvSpPr>
          <p:cNvPr id="15" name="Text Placeholder 12">
            <a:extLst>
              <a:ext uri="{FF2B5EF4-FFF2-40B4-BE49-F238E27FC236}">
                <a16:creationId xmlns:a16="http://schemas.microsoft.com/office/drawing/2014/main" id="{7D60536D-3F9A-4D6B-B511-69318B021796}"/>
              </a:ext>
            </a:extLst>
          </p:cNvPr>
          <p:cNvSpPr>
            <a:spLocks noGrp="1"/>
          </p:cNvSpPr>
          <p:nvPr>
            <p:ph type="body" sz="quarter" idx="18" hasCustomPrompt="1"/>
          </p:nvPr>
        </p:nvSpPr>
        <p:spPr>
          <a:xfrm>
            <a:off x="397400" y="4851055"/>
            <a:ext cx="889000" cy="1080000"/>
          </a:xfrm>
          <a:prstGeom prst="rect">
            <a:avLst/>
          </a:prstGeom>
        </p:spPr>
        <p:txBody>
          <a:bodyPr anchor="ctr"/>
          <a:lstStyle>
            <a:lvl1pPr marL="0" indent="0">
              <a:buNone/>
              <a:defRPr sz="8800">
                <a:solidFill>
                  <a:srgbClr val="002062"/>
                </a:solidFill>
                <a:latin typeface="+mj-lt"/>
              </a:defRPr>
            </a:lvl1pPr>
          </a:lstStyle>
          <a:p>
            <a:pPr lvl="0"/>
            <a:r>
              <a:rPr lang="en-GB" sz="8800">
                <a:latin typeface="+mj-lt"/>
              </a:rPr>
              <a:t>3</a:t>
            </a:r>
            <a:endParaRPr lang="en-GB"/>
          </a:p>
        </p:txBody>
      </p:sp>
      <p:sp>
        <p:nvSpPr>
          <p:cNvPr id="16" name="Text Placeholder 12">
            <a:extLst>
              <a:ext uri="{FF2B5EF4-FFF2-40B4-BE49-F238E27FC236}">
                <a16:creationId xmlns:a16="http://schemas.microsoft.com/office/drawing/2014/main" id="{E1C0E36F-9ACF-4BBD-B2BD-586898EFAF11}"/>
              </a:ext>
            </a:extLst>
          </p:cNvPr>
          <p:cNvSpPr>
            <a:spLocks noGrp="1"/>
          </p:cNvSpPr>
          <p:nvPr>
            <p:ph type="body" sz="quarter" idx="19" hasCustomPrompt="1"/>
          </p:nvPr>
        </p:nvSpPr>
        <p:spPr>
          <a:xfrm>
            <a:off x="10765111" y="3473027"/>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2</a:t>
            </a:r>
            <a:endParaRPr lang="en-GB"/>
          </a:p>
        </p:txBody>
      </p:sp>
      <p:sp>
        <p:nvSpPr>
          <p:cNvPr id="17" name="Text Placeholder 10">
            <a:extLst>
              <a:ext uri="{FF2B5EF4-FFF2-40B4-BE49-F238E27FC236}">
                <a16:creationId xmlns:a16="http://schemas.microsoft.com/office/drawing/2014/main" id="{295946AE-606B-4A9F-AFB5-77F4385112F9}"/>
              </a:ext>
            </a:extLst>
          </p:cNvPr>
          <p:cNvSpPr>
            <a:spLocks noGrp="1"/>
          </p:cNvSpPr>
          <p:nvPr>
            <p:ph type="body" sz="quarter" idx="20" hasCustomPrompt="1"/>
          </p:nvPr>
        </p:nvSpPr>
        <p:spPr>
          <a:xfrm>
            <a:off x="3496200" y="3473027"/>
            <a:ext cx="7200000" cy="1080000"/>
          </a:xfrm>
          <a:prstGeom prst="rect">
            <a:avLst/>
          </a:prstGeom>
        </p:spPr>
        <p:txBody>
          <a:bodyPr lIns="0" tIns="0" rIns="0" bIns="0"/>
          <a:lstStyle>
            <a:lvl1pPr marL="0" indent="0" algn="r">
              <a:buNone/>
              <a:defRPr sz="1600" b="0"/>
            </a:lvl1pPr>
          </a:lstStyle>
          <a:p>
            <a:pPr lvl="0"/>
            <a:r>
              <a:rPr lang="en-GB"/>
              <a:t>Click to add text</a:t>
            </a:r>
          </a:p>
        </p:txBody>
      </p:sp>
      <p:sp>
        <p:nvSpPr>
          <p:cNvPr id="19" name="Picture Placeholder 18">
            <a:extLst>
              <a:ext uri="{FF2B5EF4-FFF2-40B4-BE49-F238E27FC236}">
                <a16:creationId xmlns:a16="http://schemas.microsoft.com/office/drawing/2014/main" id="{739DB259-62D4-41AB-B772-7D25ACA80D7A}"/>
              </a:ext>
            </a:extLst>
          </p:cNvPr>
          <p:cNvSpPr>
            <a:spLocks noGrp="1"/>
          </p:cNvSpPr>
          <p:nvPr>
            <p:ph type="pic" sz="quarter" idx="21" hasCustomPrompt="1"/>
          </p:nvPr>
        </p:nvSpPr>
        <p:spPr>
          <a:xfrm>
            <a:off x="9202363" y="2095500"/>
            <a:ext cx="1493837" cy="1074738"/>
          </a:xfrm>
          <a:prstGeom prst="rect">
            <a:avLst/>
          </a:prstGeom>
        </p:spPr>
        <p:txBody>
          <a:bodyPr/>
          <a:lstStyle>
            <a:lvl1pPr marL="0" indent="0">
              <a:buNone/>
              <a:defRPr sz="2000"/>
            </a:lvl1pPr>
          </a:lstStyle>
          <a:p>
            <a:r>
              <a:rPr lang="en-GB"/>
              <a:t>Icon or picture</a:t>
            </a:r>
          </a:p>
        </p:txBody>
      </p:sp>
      <p:sp>
        <p:nvSpPr>
          <p:cNvPr id="20" name="Picture Placeholder 18">
            <a:extLst>
              <a:ext uri="{FF2B5EF4-FFF2-40B4-BE49-F238E27FC236}">
                <a16:creationId xmlns:a16="http://schemas.microsoft.com/office/drawing/2014/main" id="{3A1E4223-B1F2-4629-A08B-77032C21C3EF}"/>
              </a:ext>
            </a:extLst>
          </p:cNvPr>
          <p:cNvSpPr>
            <a:spLocks noGrp="1"/>
          </p:cNvSpPr>
          <p:nvPr>
            <p:ph type="pic" sz="quarter" idx="22" hasCustomPrompt="1"/>
          </p:nvPr>
        </p:nvSpPr>
        <p:spPr>
          <a:xfrm>
            <a:off x="9202362" y="4856317"/>
            <a:ext cx="1493837" cy="1074738"/>
          </a:xfrm>
          <a:prstGeom prst="rect">
            <a:avLst/>
          </a:prstGeom>
        </p:spPr>
        <p:txBody>
          <a:bodyPr/>
          <a:lstStyle>
            <a:lvl1pPr marL="0" indent="0">
              <a:buNone/>
              <a:defRPr sz="2000"/>
            </a:lvl1pPr>
          </a:lstStyle>
          <a:p>
            <a:r>
              <a:rPr lang="en-GB"/>
              <a:t>Icon or picture</a:t>
            </a:r>
          </a:p>
        </p:txBody>
      </p:sp>
      <p:sp>
        <p:nvSpPr>
          <p:cNvPr id="21" name="Picture Placeholder 18">
            <a:extLst>
              <a:ext uri="{FF2B5EF4-FFF2-40B4-BE49-F238E27FC236}">
                <a16:creationId xmlns:a16="http://schemas.microsoft.com/office/drawing/2014/main" id="{F3E3A0BA-8AC4-4189-987C-C58238DCE13E}"/>
              </a:ext>
            </a:extLst>
          </p:cNvPr>
          <p:cNvSpPr>
            <a:spLocks noGrp="1"/>
          </p:cNvSpPr>
          <p:nvPr>
            <p:ph type="pic" sz="quarter" idx="23" hasCustomPrompt="1"/>
          </p:nvPr>
        </p:nvSpPr>
        <p:spPr>
          <a:xfrm>
            <a:off x="1345667" y="3478289"/>
            <a:ext cx="1493837" cy="1074738"/>
          </a:xfrm>
          <a:prstGeom prst="rect">
            <a:avLst/>
          </a:prstGeom>
        </p:spPr>
        <p:txBody>
          <a:bodyPr/>
          <a:lstStyle>
            <a:lvl1pPr marL="0" indent="0">
              <a:buNone/>
              <a:defRPr sz="2000"/>
            </a:lvl1pPr>
          </a:lstStyle>
          <a:p>
            <a:r>
              <a:rPr lang="en-GB"/>
              <a:t>Icon or picture</a:t>
            </a:r>
          </a:p>
        </p:txBody>
      </p:sp>
    </p:spTree>
    <p:extLst>
      <p:ext uri="{BB962C8B-B14F-4D97-AF65-F5344CB8AC3E}">
        <p14:creationId xmlns:p14="http://schemas.microsoft.com/office/powerpoint/2010/main" val="16445064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Subtitle + Icons + List 3 (navy)">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446B252-76ED-400B-B8F0-67A9EE4EDCB6}"/>
              </a:ext>
            </a:extLst>
          </p:cNvPr>
          <p:cNvSpPr>
            <a:spLocks noGrp="1"/>
          </p:cNvSpPr>
          <p:nvPr>
            <p:ph type="pic" sz="quarter" idx="14" hasCustomPrompt="1"/>
          </p:nvPr>
        </p:nvSpPr>
        <p:spPr>
          <a:xfrm>
            <a:off x="1113537"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4" name="Text Placeholder 12">
            <a:extLst>
              <a:ext uri="{FF2B5EF4-FFF2-40B4-BE49-F238E27FC236}">
                <a16:creationId xmlns:a16="http://schemas.microsoft.com/office/drawing/2014/main" id="{E741D62D-AEF6-44D1-8677-FAFBE4AE7F09}"/>
              </a:ext>
            </a:extLst>
          </p:cNvPr>
          <p:cNvSpPr>
            <a:spLocks noGrp="1"/>
          </p:cNvSpPr>
          <p:nvPr>
            <p:ph type="body" sz="quarter" idx="15"/>
          </p:nvPr>
        </p:nvSpPr>
        <p:spPr>
          <a:xfrm>
            <a:off x="516579" y="3783387"/>
            <a:ext cx="3137917" cy="322257"/>
          </a:xfrm>
          <a:prstGeom prst="rect">
            <a:avLst/>
          </a:prstGeom>
          <a:solidFill>
            <a:schemeClr val="accent1"/>
          </a:solidFill>
          <a:ln>
            <a:solidFill>
              <a:schemeClr val="accent1"/>
            </a:solidFill>
          </a:ln>
        </p:spPr>
        <p:txBody>
          <a:bodyPr anchor="ctr"/>
          <a:lstStyle>
            <a:lvl1pPr marL="0" indent="0" algn="ctr">
              <a:buNone/>
              <a:defRPr sz="1800">
                <a:solidFill>
                  <a:schemeClr val="bg1"/>
                </a:solidFill>
                <a:latin typeface="+mj-lt"/>
              </a:defRPr>
            </a:lvl1pPr>
          </a:lstStyle>
          <a:p>
            <a:endParaRPr lang="en-AU"/>
          </a:p>
        </p:txBody>
      </p:sp>
      <p:sp>
        <p:nvSpPr>
          <p:cNvPr id="5" name="Text Placeholder 13">
            <a:extLst>
              <a:ext uri="{FF2B5EF4-FFF2-40B4-BE49-F238E27FC236}">
                <a16:creationId xmlns:a16="http://schemas.microsoft.com/office/drawing/2014/main" id="{9E2EDBAD-2457-44F8-B339-9E0C9A24C979}"/>
              </a:ext>
            </a:extLst>
          </p:cNvPr>
          <p:cNvSpPr>
            <a:spLocks noGrp="1"/>
          </p:cNvSpPr>
          <p:nvPr>
            <p:ph type="body" sz="quarter" idx="16"/>
          </p:nvPr>
        </p:nvSpPr>
        <p:spPr>
          <a:xfrm>
            <a:off x="515937" y="4267295"/>
            <a:ext cx="3139200" cy="2041430"/>
          </a:xfrm>
          <a:prstGeom prst="rect">
            <a:avLst/>
          </a:prstGeom>
        </p:spPr>
        <p:txBody>
          <a:bodyPr lIns="0" tIns="0" rIns="0" bIns="0"/>
          <a:lstStyle>
            <a:lvl1pPr marL="0" indent="0">
              <a:buNone/>
              <a:defRPr sz="1600"/>
            </a:lvl1pPr>
          </a:lstStyle>
          <a:p>
            <a:endParaRPr lang="en-AU"/>
          </a:p>
        </p:txBody>
      </p:sp>
      <p:sp>
        <p:nvSpPr>
          <p:cNvPr id="6" name="Picture Placeholder 14">
            <a:extLst>
              <a:ext uri="{FF2B5EF4-FFF2-40B4-BE49-F238E27FC236}">
                <a16:creationId xmlns:a16="http://schemas.microsoft.com/office/drawing/2014/main" id="{7F026321-4542-46BC-8861-D564416ED507}"/>
              </a:ext>
            </a:extLst>
          </p:cNvPr>
          <p:cNvSpPr>
            <a:spLocks noGrp="1" noChangeAspect="1"/>
          </p:cNvSpPr>
          <p:nvPr>
            <p:ph type="pic" sz="quarter" idx="17" hasCustomPrompt="1"/>
          </p:nvPr>
        </p:nvSpPr>
        <p:spPr>
          <a:xfrm>
            <a:off x="5124146" y="1681310"/>
            <a:ext cx="1944000" cy="1944000"/>
          </a:xfrm>
          <a:prstGeom prst="ellipse">
            <a:avLst/>
          </a:prstGeom>
          <a:ln w="28575">
            <a:solidFill>
              <a:schemeClr val="accent1"/>
            </a:solidFill>
          </a:ln>
        </p:spPr>
        <p:txBody>
          <a:bodyPr anchor="ctr"/>
          <a:lstStyle>
            <a:lvl1pPr marL="0" indent="0" algn="ctr">
              <a:buNone/>
              <a:defRPr sz="2400"/>
            </a:lvl1pPr>
          </a:lstStyle>
          <a:p>
            <a:r>
              <a:rPr lang="en-GB"/>
              <a:t>Icon or picture</a:t>
            </a:r>
          </a:p>
        </p:txBody>
      </p:sp>
      <p:sp>
        <p:nvSpPr>
          <p:cNvPr id="7" name="Text Placeholder 15">
            <a:extLst>
              <a:ext uri="{FF2B5EF4-FFF2-40B4-BE49-F238E27FC236}">
                <a16:creationId xmlns:a16="http://schemas.microsoft.com/office/drawing/2014/main" id="{0308D1C8-C05C-4A13-82E6-135810E99959}"/>
              </a:ext>
            </a:extLst>
          </p:cNvPr>
          <p:cNvSpPr>
            <a:spLocks noGrp="1"/>
          </p:cNvSpPr>
          <p:nvPr>
            <p:ph type="body" sz="quarter" idx="18"/>
          </p:nvPr>
        </p:nvSpPr>
        <p:spPr>
          <a:xfrm>
            <a:off x="4526546" y="3784256"/>
            <a:ext cx="3139200" cy="321976"/>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8" name="Picture Placeholder 16">
            <a:extLst>
              <a:ext uri="{FF2B5EF4-FFF2-40B4-BE49-F238E27FC236}">
                <a16:creationId xmlns:a16="http://schemas.microsoft.com/office/drawing/2014/main" id="{9D96CA86-E940-492F-AB2D-DE82C58D05FE}"/>
              </a:ext>
            </a:extLst>
          </p:cNvPr>
          <p:cNvSpPr>
            <a:spLocks noGrp="1" noChangeAspect="1"/>
          </p:cNvSpPr>
          <p:nvPr>
            <p:ph type="pic" sz="quarter" idx="20" hasCustomPrompt="1"/>
          </p:nvPr>
        </p:nvSpPr>
        <p:spPr>
          <a:xfrm>
            <a:off x="9134043"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9" name="Text Placeholder 17">
            <a:extLst>
              <a:ext uri="{FF2B5EF4-FFF2-40B4-BE49-F238E27FC236}">
                <a16:creationId xmlns:a16="http://schemas.microsoft.com/office/drawing/2014/main" id="{7E7C24A6-E314-4C3A-BA03-E8FFEEFDDCF5}"/>
              </a:ext>
            </a:extLst>
          </p:cNvPr>
          <p:cNvSpPr>
            <a:spLocks noGrp="1"/>
          </p:cNvSpPr>
          <p:nvPr>
            <p:ph type="body" sz="quarter" idx="21"/>
          </p:nvPr>
        </p:nvSpPr>
        <p:spPr>
          <a:xfrm>
            <a:off x="8535730" y="3783387"/>
            <a:ext cx="3140627" cy="322257"/>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10" name="Text Placeholder 18">
            <a:extLst>
              <a:ext uri="{FF2B5EF4-FFF2-40B4-BE49-F238E27FC236}">
                <a16:creationId xmlns:a16="http://schemas.microsoft.com/office/drawing/2014/main" id="{54F35C84-9A25-43A4-ACDB-EEDD0195CAD1}"/>
              </a:ext>
            </a:extLst>
          </p:cNvPr>
          <p:cNvSpPr>
            <a:spLocks noGrp="1"/>
          </p:cNvSpPr>
          <p:nvPr>
            <p:ph type="body" sz="quarter" idx="22"/>
          </p:nvPr>
        </p:nvSpPr>
        <p:spPr>
          <a:xfrm>
            <a:off x="8536443" y="4267294"/>
            <a:ext cx="3139200" cy="2041430"/>
          </a:xfrm>
          <a:prstGeom prst="rect">
            <a:avLst/>
          </a:prstGeom>
        </p:spPr>
        <p:txBody>
          <a:bodyPr lIns="0" tIns="0" rIns="0" bIns="0"/>
          <a:lstStyle>
            <a:lvl1pPr marL="0" indent="0">
              <a:buNone/>
              <a:defRPr sz="1600"/>
            </a:lvl1pPr>
          </a:lstStyle>
          <a:p>
            <a:endParaRPr lang="en-AU"/>
          </a:p>
        </p:txBody>
      </p:sp>
      <p:sp>
        <p:nvSpPr>
          <p:cNvPr id="11" name="Text Placeholder 19">
            <a:extLst>
              <a:ext uri="{FF2B5EF4-FFF2-40B4-BE49-F238E27FC236}">
                <a16:creationId xmlns:a16="http://schemas.microsoft.com/office/drawing/2014/main" id="{6C2D5672-D40A-47AC-856E-02FDBE4BF9BC}"/>
              </a:ext>
            </a:extLst>
          </p:cNvPr>
          <p:cNvSpPr>
            <a:spLocks noGrp="1"/>
          </p:cNvSpPr>
          <p:nvPr>
            <p:ph type="body" sz="quarter" idx="23"/>
          </p:nvPr>
        </p:nvSpPr>
        <p:spPr>
          <a:xfrm>
            <a:off x="4526546" y="4267295"/>
            <a:ext cx="3139200" cy="2041430"/>
          </a:xfrm>
          <a:prstGeom prst="rect">
            <a:avLst/>
          </a:prstGeom>
        </p:spPr>
        <p:txBody>
          <a:bodyPr lIns="0" tIns="0" rIns="0" bIns="0"/>
          <a:lstStyle>
            <a:lvl1pPr marL="0" indent="0">
              <a:buNone/>
              <a:defRPr sz="1600"/>
            </a:lvl1pPr>
          </a:lstStyle>
          <a:p>
            <a:endParaRPr lang="en-AU"/>
          </a:p>
        </p:txBody>
      </p:sp>
      <p:cxnSp>
        <p:nvCxnSpPr>
          <p:cNvPr id="12" name="Straight Connector 11">
            <a:extLst>
              <a:ext uri="{FF2B5EF4-FFF2-40B4-BE49-F238E27FC236}">
                <a16:creationId xmlns:a16="http://schemas.microsoft.com/office/drawing/2014/main" id="{CDE25F9C-E0D2-49F7-AF2A-84B079BF83FD}"/>
              </a:ext>
            </a:extLst>
          </p:cNvPr>
          <p:cNvCxnSpPr>
            <a:cxnSpLocks/>
          </p:cNvCxnSpPr>
          <p:nvPr userDrawn="1"/>
        </p:nvCxnSpPr>
        <p:spPr>
          <a:xfrm>
            <a:off x="4090842" y="1700725"/>
            <a:ext cx="0" cy="460832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2626A-8AFF-43EC-B121-A6080E8BB5E5}"/>
              </a:ext>
            </a:extLst>
          </p:cNvPr>
          <p:cNvCxnSpPr>
            <a:cxnSpLocks/>
          </p:cNvCxnSpPr>
          <p:nvPr userDrawn="1"/>
        </p:nvCxnSpPr>
        <p:spPr>
          <a:xfrm>
            <a:off x="8101094" y="1700725"/>
            <a:ext cx="0" cy="4608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D29E444F-8C61-4ED4-BA35-7C10B4B71D3C}"/>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15" name="Straight Connector 14">
            <a:extLst>
              <a:ext uri="{FF2B5EF4-FFF2-40B4-BE49-F238E27FC236}">
                <a16:creationId xmlns:a16="http://schemas.microsoft.com/office/drawing/2014/main" id="{464B0A0A-3801-45DD-BE5D-EA556A539A9D}"/>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Text Placeholder 9">
            <a:extLst>
              <a:ext uri="{FF2B5EF4-FFF2-40B4-BE49-F238E27FC236}">
                <a16:creationId xmlns:a16="http://schemas.microsoft.com/office/drawing/2014/main" id="{1E718912-C1EA-4274-BA35-66598C1ECD7B}"/>
              </a:ext>
            </a:extLst>
          </p:cNvPr>
          <p:cNvSpPr>
            <a:spLocks noGrp="1"/>
          </p:cNvSpPr>
          <p:nvPr>
            <p:ph type="body" sz="quarter" idx="2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36296094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Graphic (Horizontal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6D5BC8B-B021-42FD-8EFA-8B3D99538FDF}"/>
              </a:ext>
            </a:extLst>
          </p:cNvPr>
          <p:cNvSpPr/>
          <p:nvPr/>
        </p:nvSpPr>
        <p:spPr>
          <a:xfrm>
            <a:off x="3319293"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5379670" y="44435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7440047"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6986472" y="4066521"/>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4872263" y="4131443"/>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3985293" y="502695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3985293" y="528313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3985293" y="553930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6045670" y="357138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6045670" y="382756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6045670" y="408373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8106047" y="49622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8106047" y="52184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8106047" y="547465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0" name="Text Placeholder 44">
            <a:extLst>
              <a:ext uri="{FF2B5EF4-FFF2-40B4-BE49-F238E27FC236}">
                <a16:creationId xmlns:a16="http://schemas.microsoft.com/office/drawing/2014/main" id="{6B0BF8C6-FADA-4F5D-96F0-FCBFEEE1D069}"/>
              </a:ext>
            </a:extLst>
          </p:cNvPr>
          <p:cNvSpPr>
            <a:spLocks noGrp="1"/>
          </p:cNvSpPr>
          <p:nvPr>
            <p:ph type="body" sz="quarter" idx="13"/>
          </p:nvPr>
        </p:nvSpPr>
        <p:spPr>
          <a:xfrm>
            <a:off x="4255780" y="1428337"/>
            <a:ext cx="3687781" cy="1949442"/>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1" name="Text Placeholder 3">
            <a:extLst>
              <a:ext uri="{FF2B5EF4-FFF2-40B4-BE49-F238E27FC236}">
                <a16:creationId xmlns:a16="http://schemas.microsoft.com/office/drawing/2014/main" id="{EE15733C-2BE3-4E88-BD7A-C7ADF64361E1}"/>
              </a:ext>
            </a:extLst>
          </p:cNvPr>
          <p:cNvSpPr>
            <a:spLocks noGrp="1"/>
          </p:cNvSpPr>
          <p:nvPr>
            <p:ph type="body" sz="quarter" idx="12" hasCustomPrompt="1"/>
          </p:nvPr>
        </p:nvSpPr>
        <p:spPr>
          <a:xfrm>
            <a:off x="4255781" y="1446560"/>
            <a:ext cx="697220" cy="517708"/>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2" name="Text Placeholder 47">
            <a:extLst>
              <a:ext uri="{FF2B5EF4-FFF2-40B4-BE49-F238E27FC236}">
                <a16:creationId xmlns:a16="http://schemas.microsoft.com/office/drawing/2014/main" id="{4C9638E9-207A-4EE1-A11E-06558A40F09A}"/>
              </a:ext>
            </a:extLst>
          </p:cNvPr>
          <p:cNvSpPr>
            <a:spLocks noGrp="1"/>
          </p:cNvSpPr>
          <p:nvPr>
            <p:ph type="body" sz="quarter" idx="16"/>
          </p:nvPr>
        </p:nvSpPr>
        <p:spPr>
          <a:xfrm>
            <a:off x="536545" y="2976121"/>
            <a:ext cx="2598737" cy="3066094"/>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3" name="Text Placeholder 3">
            <a:extLst>
              <a:ext uri="{FF2B5EF4-FFF2-40B4-BE49-F238E27FC236}">
                <a16:creationId xmlns:a16="http://schemas.microsoft.com/office/drawing/2014/main" id="{D8AB6298-A455-4B64-9CFA-6EACDE53EAAF}"/>
              </a:ext>
            </a:extLst>
          </p:cNvPr>
          <p:cNvSpPr>
            <a:spLocks noGrp="1"/>
          </p:cNvSpPr>
          <p:nvPr>
            <p:ph type="body" sz="quarter" idx="17" hasCustomPrompt="1"/>
          </p:nvPr>
        </p:nvSpPr>
        <p:spPr>
          <a:xfrm>
            <a:off x="568188" y="2999355"/>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44" name="Text Placeholder 49">
            <a:extLst>
              <a:ext uri="{FF2B5EF4-FFF2-40B4-BE49-F238E27FC236}">
                <a16:creationId xmlns:a16="http://schemas.microsoft.com/office/drawing/2014/main" id="{D57FD8A4-653D-4DA9-958B-5CCDFAF395C1}"/>
              </a:ext>
            </a:extLst>
          </p:cNvPr>
          <p:cNvSpPr>
            <a:spLocks noGrp="1"/>
          </p:cNvSpPr>
          <p:nvPr>
            <p:ph type="body" sz="quarter" idx="18"/>
          </p:nvPr>
        </p:nvSpPr>
        <p:spPr>
          <a:xfrm>
            <a:off x="8988747" y="2976121"/>
            <a:ext cx="2598737" cy="3066099"/>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5" name="Text Placeholder 3">
            <a:extLst>
              <a:ext uri="{FF2B5EF4-FFF2-40B4-BE49-F238E27FC236}">
                <a16:creationId xmlns:a16="http://schemas.microsoft.com/office/drawing/2014/main" id="{1B8CA74E-5509-409D-A018-AB81CD768CED}"/>
              </a:ext>
            </a:extLst>
          </p:cNvPr>
          <p:cNvSpPr>
            <a:spLocks noGrp="1"/>
          </p:cNvSpPr>
          <p:nvPr>
            <p:ph type="body" sz="quarter" idx="19" hasCustomPrompt="1"/>
          </p:nvPr>
        </p:nvSpPr>
        <p:spPr>
          <a:xfrm>
            <a:off x="9020390" y="2999354"/>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46" name="Picture Placeholder 54">
            <a:extLst>
              <a:ext uri="{FF2B5EF4-FFF2-40B4-BE49-F238E27FC236}">
                <a16:creationId xmlns:a16="http://schemas.microsoft.com/office/drawing/2014/main" id="{FDFA3738-B531-43A2-81FB-E0976DB54AA0}"/>
              </a:ext>
            </a:extLst>
          </p:cNvPr>
          <p:cNvSpPr>
            <a:spLocks noGrp="1" noChangeAspect="1"/>
          </p:cNvSpPr>
          <p:nvPr>
            <p:ph type="pic" sz="quarter" idx="22" hasCustomPrompt="1"/>
          </p:nvPr>
        </p:nvSpPr>
        <p:spPr>
          <a:xfrm>
            <a:off x="3536171" y="3495201"/>
            <a:ext cx="1008000" cy="1008000"/>
          </a:xfrm>
          <a:prstGeom prst="ellipse">
            <a:avLst/>
          </a:prstGeom>
        </p:spPr>
        <p:txBody>
          <a:bodyPr/>
          <a:lstStyle>
            <a:lvl1pPr marL="0" indent="0">
              <a:buNone/>
              <a:defRPr sz="1200" b="0"/>
            </a:lvl1pPr>
          </a:lstStyle>
          <a:p>
            <a:r>
              <a:rPr lang="en-GB"/>
              <a:t>Icon or Picture</a:t>
            </a:r>
          </a:p>
        </p:txBody>
      </p:sp>
      <p:sp>
        <p:nvSpPr>
          <p:cNvPr id="47" name="Picture Placeholder 54">
            <a:extLst>
              <a:ext uri="{FF2B5EF4-FFF2-40B4-BE49-F238E27FC236}">
                <a16:creationId xmlns:a16="http://schemas.microsoft.com/office/drawing/2014/main" id="{2E3EF5EC-D163-4C6D-841C-4F4F93EA2085}"/>
              </a:ext>
            </a:extLst>
          </p:cNvPr>
          <p:cNvSpPr>
            <a:spLocks noGrp="1" noChangeAspect="1"/>
          </p:cNvSpPr>
          <p:nvPr>
            <p:ph type="pic" sz="quarter" idx="23" hasCustomPrompt="1"/>
          </p:nvPr>
        </p:nvSpPr>
        <p:spPr>
          <a:xfrm>
            <a:off x="7656198" y="3503711"/>
            <a:ext cx="1008000" cy="1008000"/>
          </a:xfrm>
          <a:prstGeom prst="ellipse">
            <a:avLst/>
          </a:prstGeom>
        </p:spPr>
        <p:txBody>
          <a:bodyPr/>
          <a:lstStyle>
            <a:lvl1pPr marL="0" indent="0">
              <a:buNone/>
              <a:defRPr sz="1200" b="0"/>
            </a:lvl1pPr>
          </a:lstStyle>
          <a:p>
            <a:r>
              <a:rPr lang="en-GB"/>
              <a:t>Icon or Picture</a:t>
            </a:r>
          </a:p>
        </p:txBody>
      </p:sp>
      <p:sp>
        <p:nvSpPr>
          <p:cNvPr id="48" name="Picture Placeholder 54">
            <a:extLst>
              <a:ext uri="{FF2B5EF4-FFF2-40B4-BE49-F238E27FC236}">
                <a16:creationId xmlns:a16="http://schemas.microsoft.com/office/drawing/2014/main" id="{4EF85177-AA87-46FF-BCB1-DDA449A877B7}"/>
              </a:ext>
            </a:extLst>
          </p:cNvPr>
          <p:cNvSpPr>
            <a:spLocks noGrp="1" noChangeAspect="1"/>
          </p:cNvSpPr>
          <p:nvPr>
            <p:ph type="pic" sz="quarter" idx="24" hasCustomPrompt="1"/>
          </p:nvPr>
        </p:nvSpPr>
        <p:spPr>
          <a:xfrm>
            <a:off x="5589201" y="4662357"/>
            <a:ext cx="1008000" cy="1008000"/>
          </a:xfrm>
          <a:prstGeom prst="ellipse">
            <a:avLst/>
          </a:prstGeom>
        </p:spPr>
        <p:txBody>
          <a:bodyPr/>
          <a:lstStyle>
            <a:lvl1pPr marL="0" indent="0">
              <a:buNone/>
              <a:defRPr sz="1200" b="0"/>
            </a:lvl1pPr>
          </a:lstStyle>
          <a:p>
            <a:r>
              <a:rPr lang="en-GB"/>
              <a:t>Icon or Picture</a:t>
            </a:r>
          </a:p>
        </p:txBody>
      </p:sp>
      <p:sp>
        <p:nvSpPr>
          <p:cNvPr id="50" name="Text Placeholder 14">
            <a:extLst>
              <a:ext uri="{FF2B5EF4-FFF2-40B4-BE49-F238E27FC236}">
                <a16:creationId xmlns:a16="http://schemas.microsoft.com/office/drawing/2014/main" id="{BAF26BD1-EF3D-4562-898E-D877D0CA8A45}"/>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51" name="Text Placeholder 9">
            <a:extLst>
              <a:ext uri="{FF2B5EF4-FFF2-40B4-BE49-F238E27FC236}">
                <a16:creationId xmlns:a16="http://schemas.microsoft.com/office/drawing/2014/main" id="{681CA307-7973-4971-8C28-2AADE9359F99}"/>
              </a:ext>
            </a:extLst>
          </p:cNvPr>
          <p:cNvSpPr>
            <a:spLocks noGrp="1"/>
          </p:cNvSpPr>
          <p:nvPr>
            <p:ph type="body" sz="quarter" idx="25"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34960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S&amp;S)">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C2078F40-40E9-4F77-8EEF-971127BAEAB6}"/>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51DAE819-59DD-4A36-A745-BF72341CC011}"/>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CB86CDCB-7B4C-4775-8209-9E88C567511F}"/>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8C010064-F1D3-4D6F-8CFA-B4493515B359}"/>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4" name="Picture 3" descr="A black background with blue text&#10;&#10;Description automatically generated">
            <a:extLst>
              <a:ext uri="{FF2B5EF4-FFF2-40B4-BE49-F238E27FC236}">
                <a16:creationId xmlns:a16="http://schemas.microsoft.com/office/drawing/2014/main" id="{ED390F5B-5488-4341-3C3A-BE51088903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91" y="624359"/>
            <a:ext cx="4864618" cy="1624587"/>
          </a:xfrm>
          <a:prstGeom prst="rect">
            <a:avLst/>
          </a:prstGeom>
        </p:spPr>
      </p:pic>
    </p:spTree>
    <p:extLst>
      <p:ext uri="{BB962C8B-B14F-4D97-AF65-F5344CB8AC3E}">
        <p14:creationId xmlns:p14="http://schemas.microsoft.com/office/powerpoint/2010/main" val="2114745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Graphic (Horizontal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B27A43-CF4F-4319-BBC4-28C497E99453}"/>
              </a:ext>
            </a:extLst>
          </p:cNvPr>
          <p:cNvGrpSpPr/>
          <p:nvPr userDrawn="1"/>
        </p:nvGrpSpPr>
        <p:grpSpPr>
          <a:xfrm>
            <a:off x="1956159" y="2604008"/>
            <a:ext cx="7621131" cy="2602200"/>
            <a:chOff x="1270359" y="2649898"/>
            <a:chExt cx="7621131" cy="2602200"/>
          </a:xfrm>
        </p:grpSpPr>
        <p:sp>
          <p:nvSpPr>
            <p:cNvPr id="16" name="Oval 15">
              <a:extLst>
                <a:ext uri="{FF2B5EF4-FFF2-40B4-BE49-F238E27FC236}">
                  <a16:creationId xmlns:a16="http://schemas.microsoft.com/office/drawing/2014/main" id="{76D5BC8B-B021-42FD-8EFA-8B3D99538FDF}"/>
                </a:ext>
              </a:extLst>
            </p:cNvPr>
            <p:cNvSpPr/>
            <p:nvPr/>
          </p:nvSpPr>
          <p:spPr>
            <a:xfrm>
              <a:off x="1270359"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51490"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30736"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91113"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37538" y="3435059"/>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23329" y="3499981"/>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52725" y="3436780"/>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36359" y="439549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36359" y="465166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36359" y="490784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96736"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96736"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96736"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57113" y="4330837"/>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57113" y="458701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57113" y="4843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17490"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17490"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17490"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60" name="Text Placeholder 44">
            <a:extLst>
              <a:ext uri="{FF2B5EF4-FFF2-40B4-BE49-F238E27FC236}">
                <a16:creationId xmlns:a16="http://schemas.microsoft.com/office/drawing/2014/main" id="{0F0095DD-0989-439E-A599-3FCED928C48D}"/>
              </a:ext>
            </a:extLst>
          </p:cNvPr>
          <p:cNvSpPr>
            <a:spLocks noGrp="1"/>
          </p:cNvSpPr>
          <p:nvPr>
            <p:ph type="body" sz="quarter" idx="13"/>
          </p:nvPr>
        </p:nvSpPr>
        <p:spPr>
          <a:xfrm>
            <a:off x="3539596"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1" name="Text Placeholder 3">
            <a:extLst>
              <a:ext uri="{FF2B5EF4-FFF2-40B4-BE49-F238E27FC236}">
                <a16:creationId xmlns:a16="http://schemas.microsoft.com/office/drawing/2014/main" id="{CF45C975-33F2-41B6-99AF-6D4571CBF4D2}"/>
              </a:ext>
            </a:extLst>
          </p:cNvPr>
          <p:cNvSpPr>
            <a:spLocks noGrp="1"/>
          </p:cNvSpPr>
          <p:nvPr>
            <p:ph type="body" sz="quarter" idx="12" hasCustomPrompt="1"/>
          </p:nvPr>
        </p:nvSpPr>
        <p:spPr>
          <a:xfrm>
            <a:off x="3571239"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62" name="Text Placeholder 45">
            <a:extLst>
              <a:ext uri="{FF2B5EF4-FFF2-40B4-BE49-F238E27FC236}">
                <a16:creationId xmlns:a16="http://schemas.microsoft.com/office/drawing/2014/main" id="{E97B645B-6161-42E7-AB15-B072B30DFCC7}"/>
              </a:ext>
            </a:extLst>
          </p:cNvPr>
          <p:cNvSpPr>
            <a:spLocks noGrp="1"/>
          </p:cNvSpPr>
          <p:nvPr>
            <p:ph type="body" sz="quarter" idx="14"/>
          </p:nvPr>
        </p:nvSpPr>
        <p:spPr>
          <a:xfrm>
            <a:off x="7713135"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3" name="Text Placeholder 3">
            <a:extLst>
              <a:ext uri="{FF2B5EF4-FFF2-40B4-BE49-F238E27FC236}">
                <a16:creationId xmlns:a16="http://schemas.microsoft.com/office/drawing/2014/main" id="{F71BF8C7-F1B6-46EC-BF78-06D5B09CF0B4}"/>
              </a:ext>
            </a:extLst>
          </p:cNvPr>
          <p:cNvSpPr>
            <a:spLocks noGrp="1"/>
          </p:cNvSpPr>
          <p:nvPr>
            <p:ph type="body" sz="quarter" idx="15" hasCustomPrompt="1"/>
          </p:nvPr>
        </p:nvSpPr>
        <p:spPr>
          <a:xfrm>
            <a:off x="7744778"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64" name="Text Placeholder 47">
            <a:extLst>
              <a:ext uri="{FF2B5EF4-FFF2-40B4-BE49-F238E27FC236}">
                <a16:creationId xmlns:a16="http://schemas.microsoft.com/office/drawing/2014/main" id="{0AE0D14A-2620-4BDB-8DAC-6FC6696507CB}"/>
              </a:ext>
            </a:extLst>
          </p:cNvPr>
          <p:cNvSpPr>
            <a:spLocks noGrp="1"/>
          </p:cNvSpPr>
          <p:nvPr>
            <p:ph type="body" sz="quarter" idx="16"/>
          </p:nvPr>
        </p:nvSpPr>
        <p:spPr>
          <a:xfrm>
            <a:off x="1725506"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5" name="Text Placeholder 3">
            <a:extLst>
              <a:ext uri="{FF2B5EF4-FFF2-40B4-BE49-F238E27FC236}">
                <a16:creationId xmlns:a16="http://schemas.microsoft.com/office/drawing/2014/main" id="{308B4211-779B-4EEC-8B11-3123722E5299}"/>
              </a:ext>
            </a:extLst>
          </p:cNvPr>
          <p:cNvSpPr>
            <a:spLocks noGrp="1"/>
          </p:cNvSpPr>
          <p:nvPr>
            <p:ph type="body" sz="quarter" idx="17" hasCustomPrompt="1"/>
          </p:nvPr>
        </p:nvSpPr>
        <p:spPr>
          <a:xfrm>
            <a:off x="1757149"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66" name="Text Placeholder 49">
            <a:extLst>
              <a:ext uri="{FF2B5EF4-FFF2-40B4-BE49-F238E27FC236}">
                <a16:creationId xmlns:a16="http://schemas.microsoft.com/office/drawing/2014/main" id="{00269CDB-BF47-4FD2-B2AE-6F7DC0331975}"/>
              </a:ext>
            </a:extLst>
          </p:cNvPr>
          <p:cNvSpPr>
            <a:spLocks noGrp="1"/>
          </p:cNvSpPr>
          <p:nvPr>
            <p:ph type="body" sz="quarter" idx="18"/>
          </p:nvPr>
        </p:nvSpPr>
        <p:spPr>
          <a:xfrm>
            <a:off x="5647661"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7" name="Text Placeholder 3">
            <a:extLst>
              <a:ext uri="{FF2B5EF4-FFF2-40B4-BE49-F238E27FC236}">
                <a16:creationId xmlns:a16="http://schemas.microsoft.com/office/drawing/2014/main" id="{696B40C2-C38F-4085-BA54-2750DB2A8189}"/>
              </a:ext>
            </a:extLst>
          </p:cNvPr>
          <p:cNvSpPr>
            <a:spLocks noGrp="1"/>
          </p:cNvSpPr>
          <p:nvPr>
            <p:ph type="body" sz="quarter" idx="19" hasCustomPrompt="1"/>
          </p:nvPr>
        </p:nvSpPr>
        <p:spPr>
          <a:xfrm>
            <a:off x="5679304"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68" name="Picture Placeholder 54">
            <a:extLst>
              <a:ext uri="{FF2B5EF4-FFF2-40B4-BE49-F238E27FC236}">
                <a16:creationId xmlns:a16="http://schemas.microsoft.com/office/drawing/2014/main" id="{FD2AF494-CD17-477E-9211-1B2C0922DAC1}"/>
              </a:ext>
            </a:extLst>
          </p:cNvPr>
          <p:cNvSpPr>
            <a:spLocks noGrp="1" noChangeAspect="1"/>
          </p:cNvSpPr>
          <p:nvPr>
            <p:ph type="pic" sz="quarter" idx="22" hasCustomPrompt="1"/>
          </p:nvPr>
        </p:nvSpPr>
        <p:spPr>
          <a:xfrm>
            <a:off x="2162802" y="2823563"/>
            <a:ext cx="1008000" cy="1008000"/>
          </a:xfrm>
          <a:prstGeom prst="ellipse">
            <a:avLst/>
          </a:prstGeom>
        </p:spPr>
        <p:txBody>
          <a:bodyPr/>
          <a:lstStyle>
            <a:lvl1pPr marL="0" indent="0">
              <a:buNone/>
              <a:defRPr sz="1200" b="0"/>
            </a:lvl1pPr>
          </a:lstStyle>
          <a:p>
            <a:r>
              <a:rPr lang="en-GB"/>
              <a:t>Icon or Picture</a:t>
            </a:r>
          </a:p>
        </p:txBody>
      </p:sp>
      <p:sp>
        <p:nvSpPr>
          <p:cNvPr id="69" name="Picture Placeholder 54">
            <a:extLst>
              <a:ext uri="{FF2B5EF4-FFF2-40B4-BE49-F238E27FC236}">
                <a16:creationId xmlns:a16="http://schemas.microsoft.com/office/drawing/2014/main" id="{B94333D8-FEC2-4343-95ED-412AD3A23AEE}"/>
              </a:ext>
            </a:extLst>
          </p:cNvPr>
          <p:cNvSpPr>
            <a:spLocks noGrp="1" noChangeAspect="1"/>
          </p:cNvSpPr>
          <p:nvPr>
            <p:ph type="pic" sz="quarter" idx="23" hasCustomPrompt="1"/>
          </p:nvPr>
        </p:nvSpPr>
        <p:spPr>
          <a:xfrm>
            <a:off x="6291296" y="2823606"/>
            <a:ext cx="1008000" cy="1008000"/>
          </a:xfrm>
          <a:prstGeom prst="ellipse">
            <a:avLst/>
          </a:prstGeom>
        </p:spPr>
        <p:txBody>
          <a:bodyPr/>
          <a:lstStyle>
            <a:lvl1pPr marL="0" indent="0">
              <a:buNone/>
              <a:defRPr sz="1200" b="0"/>
            </a:lvl1pPr>
          </a:lstStyle>
          <a:p>
            <a:r>
              <a:rPr lang="en-GB"/>
              <a:t>Icon or Picture</a:t>
            </a:r>
          </a:p>
        </p:txBody>
      </p:sp>
      <p:sp>
        <p:nvSpPr>
          <p:cNvPr id="70" name="Picture Placeholder 54">
            <a:extLst>
              <a:ext uri="{FF2B5EF4-FFF2-40B4-BE49-F238E27FC236}">
                <a16:creationId xmlns:a16="http://schemas.microsoft.com/office/drawing/2014/main" id="{87200548-9C35-4C92-9C05-F167B52E8D6D}"/>
              </a:ext>
            </a:extLst>
          </p:cNvPr>
          <p:cNvSpPr>
            <a:spLocks noGrp="1" noChangeAspect="1"/>
          </p:cNvSpPr>
          <p:nvPr>
            <p:ph type="pic" sz="quarter" idx="24" hasCustomPrompt="1"/>
          </p:nvPr>
        </p:nvSpPr>
        <p:spPr>
          <a:xfrm>
            <a:off x="4232766" y="3990719"/>
            <a:ext cx="1008000" cy="1008000"/>
          </a:xfrm>
          <a:prstGeom prst="ellipse">
            <a:avLst/>
          </a:prstGeom>
        </p:spPr>
        <p:txBody>
          <a:bodyPr/>
          <a:lstStyle>
            <a:lvl1pPr marL="0" indent="0">
              <a:buNone/>
              <a:defRPr sz="1200" b="0"/>
            </a:lvl1pPr>
          </a:lstStyle>
          <a:p>
            <a:r>
              <a:rPr lang="en-GB"/>
              <a:t>Icon or Picture</a:t>
            </a:r>
          </a:p>
        </p:txBody>
      </p:sp>
      <p:sp>
        <p:nvSpPr>
          <p:cNvPr id="71" name="Picture Placeholder 54">
            <a:extLst>
              <a:ext uri="{FF2B5EF4-FFF2-40B4-BE49-F238E27FC236}">
                <a16:creationId xmlns:a16="http://schemas.microsoft.com/office/drawing/2014/main" id="{89EE9B12-C63F-4879-8109-9B6AEFC33093}"/>
              </a:ext>
            </a:extLst>
          </p:cNvPr>
          <p:cNvSpPr>
            <a:spLocks noGrp="1" noChangeAspect="1"/>
          </p:cNvSpPr>
          <p:nvPr>
            <p:ph type="pic" sz="quarter" idx="25" hasCustomPrompt="1"/>
          </p:nvPr>
        </p:nvSpPr>
        <p:spPr>
          <a:xfrm>
            <a:off x="8353294" y="3982445"/>
            <a:ext cx="1008000" cy="1008000"/>
          </a:xfrm>
          <a:prstGeom prst="ellipse">
            <a:avLst/>
          </a:prstGeom>
        </p:spPr>
        <p:txBody>
          <a:bodyPr/>
          <a:lstStyle>
            <a:lvl1pPr marL="0" indent="0">
              <a:buNone/>
              <a:defRPr sz="1200" b="0"/>
            </a:lvl1pPr>
          </a:lstStyle>
          <a:p>
            <a:r>
              <a:rPr lang="en-GB"/>
              <a:t>Icon or Picture</a:t>
            </a:r>
          </a:p>
        </p:txBody>
      </p:sp>
      <p:sp>
        <p:nvSpPr>
          <p:cNvPr id="73" name="Text Placeholder 14">
            <a:extLst>
              <a:ext uri="{FF2B5EF4-FFF2-40B4-BE49-F238E27FC236}">
                <a16:creationId xmlns:a16="http://schemas.microsoft.com/office/drawing/2014/main" id="{AE4286BE-4970-4309-A663-7404DB62CCD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74" name="Text Placeholder 9">
            <a:extLst>
              <a:ext uri="{FF2B5EF4-FFF2-40B4-BE49-F238E27FC236}">
                <a16:creationId xmlns:a16="http://schemas.microsoft.com/office/drawing/2014/main" id="{6D1A166E-0DDC-413C-8DA6-5A4169AE1CD4}"/>
              </a:ext>
            </a:extLst>
          </p:cNvPr>
          <p:cNvSpPr>
            <a:spLocks noGrp="1"/>
          </p:cNvSpPr>
          <p:nvPr>
            <p:ph type="body" sz="quarter" idx="26"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37175813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meline Graphic (Horizontal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45" name="Text Placeholder 44">
            <a:extLst>
              <a:ext uri="{FF2B5EF4-FFF2-40B4-BE49-F238E27FC236}">
                <a16:creationId xmlns:a16="http://schemas.microsoft.com/office/drawing/2014/main" id="{7523BDFD-0400-4E42-986C-35382A7C1EA8}"/>
              </a:ext>
            </a:extLst>
          </p:cNvPr>
          <p:cNvSpPr>
            <a:spLocks noGrp="1"/>
          </p:cNvSpPr>
          <p:nvPr>
            <p:ph type="body" sz="quarter" idx="13"/>
          </p:nvPr>
        </p:nvSpPr>
        <p:spPr>
          <a:xfrm>
            <a:off x="2709863"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grpSp>
        <p:nvGrpSpPr>
          <p:cNvPr id="10" name="Group 9">
            <a:extLst>
              <a:ext uri="{FF2B5EF4-FFF2-40B4-BE49-F238E27FC236}">
                <a16:creationId xmlns:a16="http://schemas.microsoft.com/office/drawing/2014/main" id="{FD624A70-69DC-4DA0-88C9-1A76CC813E0E}"/>
              </a:ext>
            </a:extLst>
          </p:cNvPr>
          <p:cNvGrpSpPr/>
          <p:nvPr/>
        </p:nvGrpSpPr>
        <p:grpSpPr>
          <a:xfrm>
            <a:off x="1270359" y="2649898"/>
            <a:ext cx="9681508" cy="2602200"/>
            <a:chOff x="1255246" y="2052597"/>
            <a:chExt cx="9681508" cy="2602200"/>
          </a:xfrm>
        </p:grpSpPr>
        <p:sp>
          <p:nvSpPr>
            <p:cNvPr id="16" name="Oval 15">
              <a:extLst>
                <a:ext uri="{FF2B5EF4-FFF2-40B4-BE49-F238E27FC236}">
                  <a16:creationId xmlns:a16="http://schemas.microsoft.com/office/drawing/2014/main" id="{76D5BC8B-B021-42FD-8EFA-8B3D99538FDF}"/>
                </a:ext>
              </a:extLst>
            </p:cNvPr>
            <p:cNvSpPr/>
            <p:nvPr/>
          </p:nvSpPr>
          <p:spPr>
            <a:xfrm>
              <a:off x="1255246"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36377"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15623"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9" name="Oval 18">
              <a:extLst>
                <a:ext uri="{FF2B5EF4-FFF2-40B4-BE49-F238E27FC236}">
                  <a16:creationId xmlns:a16="http://schemas.microsoft.com/office/drawing/2014/main" id="{F1B24AD0-79DC-48C3-9726-B227C19ABF17}"/>
                </a:ext>
              </a:extLst>
            </p:cNvPr>
            <p:cNvSpPr/>
            <p:nvPr/>
          </p:nvSpPr>
          <p:spPr>
            <a:xfrm>
              <a:off x="9496754"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76000"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22425" y="2837758"/>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08216" y="2902680"/>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3" name="Freeform: Shape 22">
              <a:extLst>
                <a:ext uri="{FF2B5EF4-FFF2-40B4-BE49-F238E27FC236}">
                  <a16:creationId xmlns:a16="http://schemas.microsoft.com/office/drawing/2014/main" id="{6390BB9E-1823-4873-8B4D-BCEE8B27A102}"/>
                </a:ext>
              </a:extLst>
            </p:cNvPr>
            <p:cNvSpPr/>
            <p:nvPr/>
          </p:nvSpPr>
          <p:spPr>
            <a:xfrm rot="3646342">
              <a:off x="9017365" y="2909204"/>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37612" y="2839479"/>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21246" y="3798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21246" y="405436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21246" y="431054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81623"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81623"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81623"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42000" y="373353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42000" y="398971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42000" y="4245890"/>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4" name="Oval 33">
              <a:extLst>
                <a:ext uri="{FF2B5EF4-FFF2-40B4-BE49-F238E27FC236}">
                  <a16:creationId xmlns:a16="http://schemas.microsoft.com/office/drawing/2014/main" id="{A5193ED7-5C45-4295-91B0-E321ADCE3EE8}"/>
                </a:ext>
              </a:extLst>
            </p:cNvPr>
            <p:cNvSpPr/>
            <p:nvPr/>
          </p:nvSpPr>
          <p:spPr>
            <a:xfrm>
              <a:off x="10210570" y="37287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5" name="Oval 34">
              <a:extLst>
                <a:ext uri="{FF2B5EF4-FFF2-40B4-BE49-F238E27FC236}">
                  <a16:creationId xmlns:a16="http://schemas.microsoft.com/office/drawing/2014/main" id="{DCE1165D-25F1-4AD4-B7FD-7A487F5A2125}"/>
                </a:ext>
              </a:extLst>
            </p:cNvPr>
            <p:cNvSpPr/>
            <p:nvPr/>
          </p:nvSpPr>
          <p:spPr>
            <a:xfrm>
              <a:off x="10210570" y="398495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Oval 35">
              <a:extLst>
                <a:ext uri="{FF2B5EF4-FFF2-40B4-BE49-F238E27FC236}">
                  <a16:creationId xmlns:a16="http://schemas.microsoft.com/office/drawing/2014/main" id="{73F405A5-0BD1-46FE-A9B2-4B6EDB8FE20C}"/>
                </a:ext>
              </a:extLst>
            </p:cNvPr>
            <p:cNvSpPr/>
            <p:nvPr/>
          </p:nvSpPr>
          <p:spPr>
            <a:xfrm>
              <a:off x="10210570" y="424112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02377"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02377"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02377"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4" name="Text Placeholder 3">
            <a:extLst>
              <a:ext uri="{FF2B5EF4-FFF2-40B4-BE49-F238E27FC236}">
                <a16:creationId xmlns:a16="http://schemas.microsoft.com/office/drawing/2014/main" id="{1B08C5A4-CEBE-4313-A655-61BB8741B515}"/>
              </a:ext>
            </a:extLst>
          </p:cNvPr>
          <p:cNvSpPr>
            <a:spLocks noGrp="1"/>
          </p:cNvSpPr>
          <p:nvPr>
            <p:ph type="body" sz="quarter" idx="12" hasCustomPrompt="1"/>
          </p:nvPr>
        </p:nvSpPr>
        <p:spPr>
          <a:xfrm>
            <a:off x="2741506"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6" name="Text Placeholder 45">
            <a:extLst>
              <a:ext uri="{FF2B5EF4-FFF2-40B4-BE49-F238E27FC236}">
                <a16:creationId xmlns:a16="http://schemas.microsoft.com/office/drawing/2014/main" id="{E77D0969-B510-4AE2-A85A-F5D0F33A209B}"/>
              </a:ext>
            </a:extLst>
          </p:cNvPr>
          <p:cNvSpPr>
            <a:spLocks noGrp="1"/>
          </p:cNvSpPr>
          <p:nvPr>
            <p:ph type="body" sz="quarter" idx="14"/>
          </p:nvPr>
        </p:nvSpPr>
        <p:spPr>
          <a:xfrm>
            <a:off x="6883402"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7" name="Text Placeholder 3">
            <a:extLst>
              <a:ext uri="{FF2B5EF4-FFF2-40B4-BE49-F238E27FC236}">
                <a16:creationId xmlns:a16="http://schemas.microsoft.com/office/drawing/2014/main" id="{8B5A20E3-F763-4606-9FC8-9C9AF0CBCB45}"/>
              </a:ext>
            </a:extLst>
          </p:cNvPr>
          <p:cNvSpPr>
            <a:spLocks noGrp="1"/>
          </p:cNvSpPr>
          <p:nvPr>
            <p:ph type="body" sz="quarter" idx="15" hasCustomPrompt="1"/>
          </p:nvPr>
        </p:nvSpPr>
        <p:spPr>
          <a:xfrm>
            <a:off x="6915045"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48" name="Text Placeholder 47">
            <a:extLst>
              <a:ext uri="{FF2B5EF4-FFF2-40B4-BE49-F238E27FC236}">
                <a16:creationId xmlns:a16="http://schemas.microsoft.com/office/drawing/2014/main" id="{AB7E6C7F-F86C-429B-B63E-D8F29B711EBC}"/>
              </a:ext>
            </a:extLst>
          </p:cNvPr>
          <p:cNvSpPr>
            <a:spLocks noGrp="1"/>
          </p:cNvSpPr>
          <p:nvPr>
            <p:ph type="body" sz="quarter" idx="16"/>
          </p:nvPr>
        </p:nvSpPr>
        <p:spPr>
          <a:xfrm>
            <a:off x="895773"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9" name="Text Placeholder 3">
            <a:extLst>
              <a:ext uri="{FF2B5EF4-FFF2-40B4-BE49-F238E27FC236}">
                <a16:creationId xmlns:a16="http://schemas.microsoft.com/office/drawing/2014/main" id="{8FD6F84E-7E0C-4E2E-97F5-8162503D114E}"/>
              </a:ext>
            </a:extLst>
          </p:cNvPr>
          <p:cNvSpPr>
            <a:spLocks noGrp="1"/>
          </p:cNvSpPr>
          <p:nvPr>
            <p:ph type="body" sz="quarter" idx="17" hasCustomPrompt="1"/>
          </p:nvPr>
        </p:nvSpPr>
        <p:spPr>
          <a:xfrm>
            <a:off x="927416"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50" name="Text Placeholder 49">
            <a:extLst>
              <a:ext uri="{FF2B5EF4-FFF2-40B4-BE49-F238E27FC236}">
                <a16:creationId xmlns:a16="http://schemas.microsoft.com/office/drawing/2014/main" id="{AD9295F2-673B-41B6-B274-8FFBA3DF0374}"/>
              </a:ext>
            </a:extLst>
          </p:cNvPr>
          <p:cNvSpPr>
            <a:spLocks noGrp="1"/>
          </p:cNvSpPr>
          <p:nvPr>
            <p:ph type="body" sz="quarter" idx="18"/>
          </p:nvPr>
        </p:nvSpPr>
        <p:spPr>
          <a:xfrm>
            <a:off x="4817928"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1" name="Text Placeholder 3">
            <a:extLst>
              <a:ext uri="{FF2B5EF4-FFF2-40B4-BE49-F238E27FC236}">
                <a16:creationId xmlns:a16="http://schemas.microsoft.com/office/drawing/2014/main" id="{BCDFFAC1-679C-4BEA-8945-D7E9868AE006}"/>
              </a:ext>
            </a:extLst>
          </p:cNvPr>
          <p:cNvSpPr>
            <a:spLocks noGrp="1"/>
          </p:cNvSpPr>
          <p:nvPr>
            <p:ph type="body" sz="quarter" idx="19" hasCustomPrompt="1"/>
          </p:nvPr>
        </p:nvSpPr>
        <p:spPr>
          <a:xfrm>
            <a:off x="4849571"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52" name="Text Placeholder 51">
            <a:extLst>
              <a:ext uri="{FF2B5EF4-FFF2-40B4-BE49-F238E27FC236}">
                <a16:creationId xmlns:a16="http://schemas.microsoft.com/office/drawing/2014/main" id="{601AEF65-9B83-4826-A660-61EFDED78D31}"/>
              </a:ext>
            </a:extLst>
          </p:cNvPr>
          <p:cNvSpPr>
            <a:spLocks noGrp="1"/>
          </p:cNvSpPr>
          <p:nvPr>
            <p:ph type="body" sz="quarter" idx="20"/>
          </p:nvPr>
        </p:nvSpPr>
        <p:spPr>
          <a:xfrm>
            <a:off x="8951021" y="4966088"/>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3" name="Text Placeholder 3">
            <a:extLst>
              <a:ext uri="{FF2B5EF4-FFF2-40B4-BE49-F238E27FC236}">
                <a16:creationId xmlns:a16="http://schemas.microsoft.com/office/drawing/2014/main" id="{C355F192-32D8-475E-B004-62FD48E53AB3}"/>
              </a:ext>
            </a:extLst>
          </p:cNvPr>
          <p:cNvSpPr>
            <a:spLocks noGrp="1"/>
          </p:cNvSpPr>
          <p:nvPr>
            <p:ph type="body" sz="quarter" idx="21" hasCustomPrompt="1"/>
          </p:nvPr>
        </p:nvSpPr>
        <p:spPr>
          <a:xfrm>
            <a:off x="8982664" y="4989321"/>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05</a:t>
            </a:r>
          </a:p>
        </p:txBody>
      </p:sp>
      <p:sp>
        <p:nvSpPr>
          <p:cNvPr id="55" name="Picture Placeholder 54">
            <a:extLst>
              <a:ext uri="{FF2B5EF4-FFF2-40B4-BE49-F238E27FC236}">
                <a16:creationId xmlns:a16="http://schemas.microsoft.com/office/drawing/2014/main" id="{6434E756-E849-4C8F-9980-0E40A0D47C8D}"/>
              </a:ext>
            </a:extLst>
          </p:cNvPr>
          <p:cNvSpPr>
            <a:spLocks noGrp="1" noChangeAspect="1"/>
          </p:cNvSpPr>
          <p:nvPr>
            <p:ph type="pic" sz="quarter" idx="22" hasCustomPrompt="1"/>
          </p:nvPr>
        </p:nvSpPr>
        <p:spPr>
          <a:xfrm>
            <a:off x="1476998" y="2865898"/>
            <a:ext cx="1008000" cy="1008000"/>
          </a:xfrm>
          <a:prstGeom prst="ellipse">
            <a:avLst/>
          </a:prstGeom>
        </p:spPr>
        <p:txBody>
          <a:bodyPr/>
          <a:lstStyle>
            <a:lvl1pPr marL="0" indent="0">
              <a:buNone/>
              <a:defRPr sz="1200" b="0"/>
            </a:lvl1pPr>
          </a:lstStyle>
          <a:p>
            <a:r>
              <a:rPr lang="en-GB"/>
              <a:t>Icon or Picture</a:t>
            </a:r>
          </a:p>
        </p:txBody>
      </p:sp>
      <p:sp>
        <p:nvSpPr>
          <p:cNvPr id="56" name="Picture Placeholder 54">
            <a:extLst>
              <a:ext uri="{FF2B5EF4-FFF2-40B4-BE49-F238E27FC236}">
                <a16:creationId xmlns:a16="http://schemas.microsoft.com/office/drawing/2014/main" id="{4200E2C0-FB20-4FE3-B4EA-3B396535E8A6}"/>
              </a:ext>
            </a:extLst>
          </p:cNvPr>
          <p:cNvSpPr>
            <a:spLocks noGrp="1" noChangeAspect="1"/>
          </p:cNvSpPr>
          <p:nvPr>
            <p:ph type="pic" sz="quarter" idx="23" hasCustomPrompt="1"/>
          </p:nvPr>
        </p:nvSpPr>
        <p:spPr>
          <a:xfrm>
            <a:off x="5597025" y="2874408"/>
            <a:ext cx="1008000" cy="1008000"/>
          </a:xfrm>
          <a:prstGeom prst="ellipse">
            <a:avLst/>
          </a:prstGeom>
        </p:spPr>
        <p:txBody>
          <a:bodyPr/>
          <a:lstStyle>
            <a:lvl1pPr marL="0" indent="0">
              <a:buNone/>
              <a:defRPr sz="1200" b="0"/>
            </a:lvl1pPr>
          </a:lstStyle>
          <a:p>
            <a:r>
              <a:rPr lang="en-GB"/>
              <a:t>Icon or Picture</a:t>
            </a:r>
          </a:p>
        </p:txBody>
      </p:sp>
      <p:sp>
        <p:nvSpPr>
          <p:cNvPr id="57" name="Picture Placeholder 54">
            <a:extLst>
              <a:ext uri="{FF2B5EF4-FFF2-40B4-BE49-F238E27FC236}">
                <a16:creationId xmlns:a16="http://schemas.microsoft.com/office/drawing/2014/main" id="{D0CDA781-D7C6-4379-9A00-4BD87758579B}"/>
              </a:ext>
            </a:extLst>
          </p:cNvPr>
          <p:cNvSpPr>
            <a:spLocks noGrp="1" noChangeAspect="1"/>
          </p:cNvSpPr>
          <p:nvPr>
            <p:ph type="pic" sz="quarter" idx="24" hasCustomPrompt="1"/>
          </p:nvPr>
        </p:nvSpPr>
        <p:spPr>
          <a:xfrm>
            <a:off x="3538495" y="4024587"/>
            <a:ext cx="1008000" cy="1008000"/>
          </a:xfrm>
          <a:prstGeom prst="ellipse">
            <a:avLst/>
          </a:prstGeom>
        </p:spPr>
        <p:txBody>
          <a:bodyPr/>
          <a:lstStyle>
            <a:lvl1pPr marL="0" indent="0">
              <a:buNone/>
              <a:defRPr sz="1200" b="0"/>
            </a:lvl1pPr>
          </a:lstStyle>
          <a:p>
            <a:r>
              <a:rPr lang="en-GB"/>
              <a:t>Icon or Picture</a:t>
            </a:r>
          </a:p>
        </p:txBody>
      </p:sp>
      <p:sp>
        <p:nvSpPr>
          <p:cNvPr id="58" name="Picture Placeholder 54">
            <a:extLst>
              <a:ext uri="{FF2B5EF4-FFF2-40B4-BE49-F238E27FC236}">
                <a16:creationId xmlns:a16="http://schemas.microsoft.com/office/drawing/2014/main" id="{CC4F4FC2-4809-4F70-9653-5283FEE7F73B}"/>
              </a:ext>
            </a:extLst>
          </p:cNvPr>
          <p:cNvSpPr>
            <a:spLocks noGrp="1" noChangeAspect="1"/>
          </p:cNvSpPr>
          <p:nvPr>
            <p:ph type="pic" sz="quarter" idx="25" hasCustomPrompt="1"/>
          </p:nvPr>
        </p:nvSpPr>
        <p:spPr>
          <a:xfrm>
            <a:off x="7659023" y="4024780"/>
            <a:ext cx="1008000" cy="1008000"/>
          </a:xfrm>
          <a:prstGeom prst="ellipse">
            <a:avLst/>
          </a:prstGeom>
        </p:spPr>
        <p:txBody>
          <a:bodyPr/>
          <a:lstStyle>
            <a:lvl1pPr marL="0" indent="0">
              <a:buNone/>
              <a:defRPr sz="1200" b="0"/>
            </a:lvl1pPr>
          </a:lstStyle>
          <a:p>
            <a:r>
              <a:rPr lang="en-GB"/>
              <a:t>Icon or Picture</a:t>
            </a:r>
          </a:p>
        </p:txBody>
      </p:sp>
      <p:sp>
        <p:nvSpPr>
          <p:cNvPr id="59" name="Picture Placeholder 54">
            <a:extLst>
              <a:ext uri="{FF2B5EF4-FFF2-40B4-BE49-F238E27FC236}">
                <a16:creationId xmlns:a16="http://schemas.microsoft.com/office/drawing/2014/main" id="{9BED05CB-9911-4950-B766-599E886A258C}"/>
              </a:ext>
            </a:extLst>
          </p:cNvPr>
          <p:cNvSpPr>
            <a:spLocks noGrp="1" noChangeAspect="1"/>
          </p:cNvSpPr>
          <p:nvPr>
            <p:ph type="pic" sz="quarter" idx="26" hasCustomPrompt="1"/>
          </p:nvPr>
        </p:nvSpPr>
        <p:spPr>
          <a:xfrm>
            <a:off x="9727867" y="2865898"/>
            <a:ext cx="1008000" cy="1008000"/>
          </a:xfrm>
          <a:prstGeom prst="ellipse">
            <a:avLst/>
          </a:prstGeom>
        </p:spPr>
        <p:txBody>
          <a:bodyPr/>
          <a:lstStyle>
            <a:lvl1pPr marL="0" indent="0">
              <a:buNone/>
              <a:defRPr sz="1200" b="0"/>
            </a:lvl1pPr>
          </a:lstStyle>
          <a:p>
            <a:r>
              <a:rPr lang="en-GB"/>
              <a:t>Icon or Picture</a:t>
            </a:r>
          </a:p>
        </p:txBody>
      </p:sp>
      <p:sp>
        <p:nvSpPr>
          <p:cNvPr id="62" name="Text Placeholder 14">
            <a:extLst>
              <a:ext uri="{FF2B5EF4-FFF2-40B4-BE49-F238E27FC236}">
                <a16:creationId xmlns:a16="http://schemas.microsoft.com/office/drawing/2014/main" id="{B6AB4F89-390E-4C02-AE95-9AA98F5AC4B0}"/>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63" name="Text Placeholder 9">
            <a:extLst>
              <a:ext uri="{FF2B5EF4-FFF2-40B4-BE49-F238E27FC236}">
                <a16:creationId xmlns:a16="http://schemas.microsoft.com/office/drawing/2014/main" id="{35AB5B92-7255-4D30-A3D2-C9FB417C2772}"/>
              </a:ext>
            </a:extLst>
          </p:cNvPr>
          <p:cNvSpPr>
            <a:spLocks noGrp="1"/>
          </p:cNvSpPr>
          <p:nvPr>
            <p:ph type="body" sz="quarter" idx="27"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1704221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Half/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5">
            <a:extLst>
              <a:ext uri="{FF2B5EF4-FFF2-40B4-BE49-F238E27FC236}">
                <a16:creationId xmlns:a16="http://schemas.microsoft.com/office/drawing/2014/main" id="{79283750-2979-41DA-9D76-17EB47F2BF2E}"/>
              </a:ext>
            </a:extLst>
          </p:cNvPr>
          <p:cNvSpPr>
            <a:spLocks noGrp="1"/>
          </p:cNvSpPr>
          <p:nvPr>
            <p:ph type="body" sz="quarter" idx="11" hasCustomPrompt="1"/>
          </p:nvPr>
        </p:nvSpPr>
        <p:spPr>
          <a:xfrm>
            <a:off x="515938" y="2996336"/>
            <a:ext cx="4995176" cy="785255"/>
          </a:xfrm>
          <a:prstGeom prst="rect">
            <a:avLst/>
          </a:prstGeom>
        </p:spPr>
        <p:txBody>
          <a:bodyPr/>
          <a:lstStyle>
            <a:lvl1pPr marL="0" indent="0">
              <a:buNone/>
              <a:defRPr/>
            </a:lvl1pPr>
          </a:lstStyle>
          <a:p>
            <a:pPr algn="ctr"/>
            <a:r>
              <a:rPr lang="en-GB" sz="5400">
                <a:latin typeface="Muli Black" panose="00000A00000000000000" pitchFamily="2" charset="0"/>
              </a:rPr>
              <a:t>Text</a:t>
            </a:r>
          </a:p>
        </p:txBody>
      </p:sp>
      <p:sp>
        <p:nvSpPr>
          <p:cNvPr id="6" name="Text Placeholder 5">
            <a:extLst>
              <a:ext uri="{FF2B5EF4-FFF2-40B4-BE49-F238E27FC236}">
                <a16:creationId xmlns:a16="http://schemas.microsoft.com/office/drawing/2014/main" id="{4E76D7C5-00D0-4EED-A533-9D3036687177}"/>
              </a:ext>
            </a:extLst>
          </p:cNvPr>
          <p:cNvSpPr>
            <a:spLocks noGrp="1"/>
          </p:cNvSpPr>
          <p:nvPr>
            <p:ph type="body" sz="quarter" idx="12" hasCustomPrompt="1"/>
          </p:nvPr>
        </p:nvSpPr>
        <p:spPr>
          <a:xfrm>
            <a:off x="6610591" y="2996335"/>
            <a:ext cx="4995176" cy="785255"/>
          </a:xfrm>
          <a:prstGeom prst="rect">
            <a:avLst/>
          </a:prstGeom>
        </p:spPr>
        <p:txBody>
          <a:bodyPr/>
          <a:lstStyle>
            <a:lvl1pPr marL="0" indent="0">
              <a:buNone/>
              <a:defRPr>
                <a:solidFill>
                  <a:schemeClr val="bg1"/>
                </a:solidFill>
              </a:defRPr>
            </a:lvl1pPr>
          </a:lstStyle>
          <a:p>
            <a:pPr algn="ctr"/>
            <a:r>
              <a:rPr lang="en-GB" sz="5400">
                <a:latin typeface="Muli Black" panose="00000A00000000000000" pitchFamily="2" charset="0"/>
              </a:rPr>
              <a:t>Text</a:t>
            </a:r>
          </a:p>
        </p:txBody>
      </p:sp>
    </p:spTree>
    <p:extLst>
      <p:ext uri="{BB962C8B-B14F-4D97-AF65-F5344CB8AC3E}">
        <p14:creationId xmlns:p14="http://schemas.microsoft.com/office/powerpoint/2010/main" val="32206196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7838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105199"/>
            <a:ext cx="3573101" cy="830997"/>
          </a:xfrm>
          <a:prstGeom prst="rect">
            <a:avLst/>
          </a:prstGeom>
          <a:noFill/>
        </p:spPr>
        <p:txBody>
          <a:bodyPr wrap="square" rtlCol="0">
            <a:spAutoFit/>
          </a:bodyPr>
          <a:lstStyle/>
          <a:p>
            <a:r>
              <a:rPr lang="en-GB" sz="1600">
                <a:solidFill>
                  <a:schemeClr val="bg1"/>
                </a:solidFill>
              </a:rPr>
              <a:t>       </a:t>
            </a:r>
            <a:r>
              <a:rPr lang="en-GB" sz="1600" b="0">
                <a:solidFill>
                  <a:schemeClr val="bg1"/>
                </a:solidFill>
              </a:rPr>
              <a:t>communications@ukpact.co.uk</a:t>
            </a:r>
          </a:p>
          <a:p>
            <a:endParaRPr lang="en-GB" sz="1600" b="0">
              <a:solidFill>
                <a:schemeClr val="bg1"/>
              </a:solidFill>
            </a:endParaRPr>
          </a:p>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2" name="Graphic 11" descr="Internet">
            <a:extLst>
              <a:ext uri="{FF2B5EF4-FFF2-40B4-BE49-F238E27FC236}">
                <a16:creationId xmlns:a16="http://schemas.microsoft.com/office/drawing/2014/main" id="{BDB86C27-3EB3-49C5-9B52-7B254571081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9338" y="3485347"/>
            <a:ext cx="540000" cy="540000"/>
          </a:xfrm>
          <a:prstGeom prst="rect">
            <a:avLst/>
          </a:prstGeom>
        </p:spPr>
      </p:pic>
      <p:pic>
        <p:nvPicPr>
          <p:cNvPr id="14" name="Graphic 13" descr="Envelope">
            <a:extLst>
              <a:ext uri="{FF2B5EF4-FFF2-40B4-BE49-F238E27FC236}">
                <a16:creationId xmlns:a16="http://schemas.microsoft.com/office/drawing/2014/main" id="{75B2D29E-0483-4AB3-8654-342AE08D3E5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4" name="Picture 3">
            <a:extLst>
              <a:ext uri="{FF2B5EF4-FFF2-40B4-BE49-F238E27FC236}">
                <a16:creationId xmlns:a16="http://schemas.microsoft.com/office/drawing/2014/main" id="{C425A47B-68DD-44F1-B36F-E8AEC1EA793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661398" y="698017"/>
            <a:ext cx="2928826" cy="537713"/>
          </a:xfrm>
          <a:prstGeom prst="rect">
            <a:avLst/>
          </a:prstGeom>
        </p:spPr>
      </p:pic>
    </p:spTree>
    <p:extLst>
      <p:ext uri="{BB962C8B-B14F-4D97-AF65-F5344CB8AC3E}">
        <p14:creationId xmlns:p14="http://schemas.microsoft.com/office/powerpoint/2010/main" val="32495893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osing Slide (edi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096577"/>
            <a:ext cx="3573101" cy="338554"/>
          </a:xfrm>
          <a:prstGeom prst="rect">
            <a:avLst/>
          </a:prstGeom>
          <a:noFill/>
        </p:spPr>
        <p:txBody>
          <a:bodyPr wrap="square" rtlCol="0">
            <a:spAutoFit/>
          </a:bodyPr>
          <a:lstStyle/>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4" name="Graphic 13">
            <a:extLst>
              <a:ext uri="{FF2B5EF4-FFF2-40B4-BE49-F238E27FC236}">
                <a16:creationId xmlns:a16="http://schemas.microsoft.com/office/drawing/2014/main" id="{75B2D29E-0483-4AB3-8654-342AE08D3E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4" name="Picture 3">
            <a:extLst>
              <a:ext uri="{FF2B5EF4-FFF2-40B4-BE49-F238E27FC236}">
                <a16:creationId xmlns:a16="http://schemas.microsoft.com/office/drawing/2014/main" id="{C425A47B-68DD-44F1-B36F-E8AEC1EA79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61398" y="698017"/>
            <a:ext cx="2928826" cy="537713"/>
          </a:xfrm>
          <a:prstGeom prst="rect">
            <a:avLst/>
          </a:prstGeom>
        </p:spPr>
      </p:pic>
      <p:pic>
        <p:nvPicPr>
          <p:cNvPr id="5" name="Graphic 4">
            <a:extLst>
              <a:ext uri="{FF2B5EF4-FFF2-40B4-BE49-F238E27FC236}">
                <a16:creationId xmlns:a16="http://schemas.microsoft.com/office/drawing/2014/main" id="{97D8CD0B-77E7-4668-9D8E-9BF4692895B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39338" y="3485347"/>
            <a:ext cx="540000" cy="540000"/>
          </a:xfrm>
          <a:prstGeom prst="rect">
            <a:avLst/>
          </a:prstGeom>
        </p:spPr>
      </p:pic>
      <p:sp>
        <p:nvSpPr>
          <p:cNvPr id="9" name="Text Placeholder 8">
            <a:extLst>
              <a:ext uri="{FF2B5EF4-FFF2-40B4-BE49-F238E27FC236}">
                <a16:creationId xmlns:a16="http://schemas.microsoft.com/office/drawing/2014/main" id="{2DFA9B63-A1E2-4E61-9164-EE60C6B2208C}"/>
              </a:ext>
            </a:extLst>
          </p:cNvPr>
          <p:cNvSpPr>
            <a:spLocks noGrp="1"/>
          </p:cNvSpPr>
          <p:nvPr>
            <p:ph type="body" sz="quarter" idx="10" hasCustomPrompt="1"/>
          </p:nvPr>
        </p:nvSpPr>
        <p:spPr>
          <a:xfrm>
            <a:off x="7256831" y="3560198"/>
            <a:ext cx="3503533" cy="395287"/>
          </a:xfrm>
        </p:spPr>
        <p:txBody>
          <a:bodyPr anchor="ctr">
            <a:norm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GB"/>
              <a:t>[enter email address]</a:t>
            </a:r>
          </a:p>
        </p:txBody>
      </p:sp>
    </p:spTree>
    <p:extLst>
      <p:ext uri="{BB962C8B-B14F-4D97-AF65-F5344CB8AC3E}">
        <p14:creationId xmlns:p14="http://schemas.microsoft.com/office/powerpoint/2010/main" val="3866502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DF5D6-34DF-118E-A2B8-4454E6A2EC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03358C-6883-1A2D-71B5-BF70245D5B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A5C80-C7FF-0CE7-3B26-14AA51C28A79}"/>
              </a:ext>
            </a:extLst>
          </p:cNvPr>
          <p:cNvSpPr>
            <a:spLocks noGrp="1"/>
          </p:cNvSpPr>
          <p:nvPr>
            <p:ph type="dt" sz="half" idx="10"/>
          </p:nvPr>
        </p:nvSpPr>
        <p:spPr/>
        <p:txBody>
          <a:bodyPr/>
          <a:lstStyle/>
          <a:p>
            <a:fld id="{9A9F3FB9-8ABB-4C39-9478-8C8E8BDE7E0B}" type="datetimeFigureOut">
              <a:rPr lang="en-US" smtClean="0"/>
              <a:t>5/15/2025</a:t>
            </a:fld>
            <a:endParaRPr lang="en-US"/>
          </a:p>
        </p:txBody>
      </p:sp>
      <p:sp>
        <p:nvSpPr>
          <p:cNvPr id="5" name="Footer Placeholder 4">
            <a:extLst>
              <a:ext uri="{FF2B5EF4-FFF2-40B4-BE49-F238E27FC236}">
                <a16:creationId xmlns:a16="http://schemas.microsoft.com/office/drawing/2014/main" id="{DA354BF2-F770-FF8B-0F23-8C80B641F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34B72-A9A5-FF57-845E-BCA6BD5EED96}"/>
              </a:ext>
            </a:extLst>
          </p:cNvPr>
          <p:cNvSpPr>
            <a:spLocks noGrp="1"/>
          </p:cNvSpPr>
          <p:nvPr>
            <p:ph type="sldNum" sz="quarter" idx="12"/>
          </p:nvPr>
        </p:nvSpPr>
        <p:spPr/>
        <p:txBody>
          <a:bodyPr/>
          <a:lstStyle/>
          <a:p>
            <a:fld id="{64A47761-69B5-46A5-9724-F577995D7106}" type="slidenum">
              <a:rPr lang="en-US" smtClean="0"/>
              <a:t>‹#›</a:t>
            </a:fld>
            <a:endParaRPr lang="en-US"/>
          </a:p>
        </p:txBody>
      </p:sp>
    </p:spTree>
    <p:extLst>
      <p:ext uri="{BB962C8B-B14F-4D97-AF65-F5344CB8AC3E}">
        <p14:creationId xmlns:p14="http://schemas.microsoft.com/office/powerpoint/2010/main" val="206156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Main)">
    <p:spTree>
      <p:nvGrpSpPr>
        <p:cNvPr id="1" name=""/>
        <p:cNvGrpSpPr/>
        <p:nvPr/>
      </p:nvGrpSpPr>
      <p:grpSpPr>
        <a:xfrm>
          <a:off x="0" y="0"/>
          <a:ext cx="0" cy="0"/>
          <a:chOff x="0" y="0"/>
          <a:chExt cx="0" cy="0"/>
        </a:xfrm>
      </p:grpSpPr>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5837258"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5837258"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7418224"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7418224"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7418224"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7418224"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7418224"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5837258"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5837258"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5837258"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9" name="Text Placeholder 48">
            <a:extLst>
              <a:ext uri="{FF2B5EF4-FFF2-40B4-BE49-F238E27FC236}">
                <a16:creationId xmlns:a16="http://schemas.microsoft.com/office/drawing/2014/main" id="{3A09A333-E363-466D-8109-0785C807EB1F}"/>
              </a:ext>
            </a:extLst>
          </p:cNvPr>
          <p:cNvSpPr>
            <a:spLocks noGrp="1"/>
          </p:cNvSpPr>
          <p:nvPr>
            <p:ph type="body" sz="quarter" idx="21" hasCustomPrompt="1"/>
          </p:nvPr>
        </p:nvSpPr>
        <p:spPr>
          <a:xfrm>
            <a:off x="525174" y="558511"/>
            <a:ext cx="11160125" cy="590550"/>
          </a:xfrm>
          <a:prstGeom prst="rect">
            <a:avLst/>
          </a:prstGeom>
        </p:spPr>
        <p:txBody>
          <a:bodyPr lIns="0" tIns="0" rIns="0" bIns="0"/>
          <a:lstStyle>
            <a:lvl1pPr marL="0" indent="0">
              <a:buNone/>
              <a:defRPr sz="4000">
                <a:solidFill>
                  <a:srgbClr val="002062"/>
                </a:solidFill>
                <a:latin typeface="+mj-lt"/>
              </a:defRPr>
            </a:lvl1pPr>
          </a:lstStyle>
          <a:p>
            <a:pPr lvl="0"/>
            <a:r>
              <a:rPr lang="en-US"/>
              <a:t>Content</a:t>
            </a:r>
            <a:endParaRPr lang="en-GB"/>
          </a:p>
        </p:txBody>
      </p:sp>
    </p:spTree>
    <p:extLst>
      <p:ext uri="{BB962C8B-B14F-4D97-AF65-F5344CB8AC3E}">
        <p14:creationId xmlns:p14="http://schemas.microsoft.com/office/powerpoint/2010/main" val="220480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Al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A804E93-7C35-4892-BE97-8114F64D26B2}"/>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932745"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932745"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2513711"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2513711"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2513711"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2513711"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2513711"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932745"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932745"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932745"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15" name="Text Placeholder 11">
            <a:extLst>
              <a:ext uri="{FF2B5EF4-FFF2-40B4-BE49-F238E27FC236}">
                <a16:creationId xmlns:a16="http://schemas.microsoft.com/office/drawing/2014/main" id="{C216F727-7BE0-4029-A80A-1773B0DE3569}"/>
              </a:ext>
            </a:extLst>
          </p:cNvPr>
          <p:cNvSpPr>
            <a:spLocks noGrp="1"/>
          </p:cNvSpPr>
          <p:nvPr>
            <p:ph type="body" sz="quarter" idx="21" hasCustomPrompt="1"/>
          </p:nvPr>
        </p:nvSpPr>
        <p:spPr>
          <a:xfrm>
            <a:off x="8765309" y="2415327"/>
            <a:ext cx="2910754" cy="900496"/>
          </a:xfrm>
        </p:spPr>
        <p:txBody>
          <a:bodyPr anchor="ctr">
            <a:normAutofit/>
          </a:bodyPr>
          <a:lstStyle>
            <a:lvl1pPr marL="0" indent="0" algn="ctr">
              <a:buNone/>
              <a:defRPr sz="5400">
                <a:solidFill>
                  <a:schemeClr val="bg1"/>
                </a:solidFill>
                <a:latin typeface="+mj-lt"/>
              </a:defRPr>
            </a:lvl1pPr>
          </a:lstStyle>
          <a:p>
            <a:pPr lvl="0"/>
            <a:r>
              <a:rPr lang="en-GB"/>
              <a:t>Content</a:t>
            </a:r>
          </a:p>
        </p:txBody>
      </p:sp>
      <p:cxnSp>
        <p:nvCxnSpPr>
          <p:cNvPr id="16" name="Straight Connector 15">
            <a:extLst>
              <a:ext uri="{FF2B5EF4-FFF2-40B4-BE49-F238E27FC236}">
                <a16:creationId xmlns:a16="http://schemas.microsoft.com/office/drawing/2014/main" id="{FA5C9E62-0B55-4FD1-91CA-92DF77C68026}"/>
              </a:ext>
            </a:extLst>
          </p:cNvPr>
          <p:cNvCxnSpPr>
            <a:cxnSpLocks/>
          </p:cNvCxnSpPr>
          <p:nvPr userDrawn="1"/>
        </p:nvCxnSpPr>
        <p:spPr>
          <a:xfrm>
            <a:off x="8935674" y="3364107"/>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39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60EC56-C50A-4CF9-9586-A4A8056E14CE}"/>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chemeClr val="accent3"/>
              </a:solidFill>
              <a:effectLst/>
              <a:uLnTx/>
              <a:uFillTx/>
              <a:latin typeface="Arial" panose="020B0604020202020204"/>
              <a:ea typeface="+mn-ea"/>
              <a:cs typeface="+mn-cs"/>
            </a:endParaRPr>
          </a:p>
        </p:txBody>
      </p:sp>
      <p:sp>
        <p:nvSpPr>
          <p:cNvPr id="8" name="Text Placeholder 7">
            <a:extLst>
              <a:ext uri="{FF2B5EF4-FFF2-40B4-BE49-F238E27FC236}">
                <a16:creationId xmlns:a16="http://schemas.microsoft.com/office/drawing/2014/main" id="{9FC06F8B-0462-47FA-AF13-0447F6FB62CE}"/>
              </a:ext>
            </a:extLst>
          </p:cNvPr>
          <p:cNvSpPr>
            <a:spLocks noGrp="1"/>
          </p:cNvSpPr>
          <p:nvPr>
            <p:ph type="body" sz="quarter" idx="12" hasCustomPrompt="1"/>
          </p:nvPr>
        </p:nvSpPr>
        <p:spPr>
          <a:xfrm>
            <a:off x="7125353" y="2780219"/>
            <a:ext cx="5356800" cy="1295388"/>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9" name="Straight Connector 8">
            <a:extLst>
              <a:ext uri="{FF2B5EF4-FFF2-40B4-BE49-F238E27FC236}">
                <a16:creationId xmlns:a16="http://schemas.microsoft.com/office/drawing/2014/main" id="{9678115D-4140-47E0-8462-BF0DFEB7557B}"/>
              </a:ext>
            </a:extLst>
          </p:cNvPr>
          <p:cNvCxnSpPr>
            <a:cxnSpLocks/>
          </p:cNvCxnSpPr>
          <p:nvPr userDrawn="1"/>
        </p:nvCxnSpPr>
        <p:spPr>
          <a:xfrm>
            <a:off x="7134589" y="4215633"/>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872BAD7-2266-4006-AF73-9ECF441333BF}"/>
              </a:ext>
            </a:extLst>
          </p:cNvPr>
          <p:cNvSpPr>
            <a:spLocks noGrp="1"/>
          </p:cNvSpPr>
          <p:nvPr>
            <p:ph type="body" sz="quarter" idx="13" hasCustomPrompt="1"/>
          </p:nvPr>
        </p:nvSpPr>
        <p:spPr>
          <a:xfrm>
            <a:off x="515938" y="1346200"/>
            <a:ext cx="4995862" cy="4165600"/>
          </a:xfrm>
        </p:spPr>
        <p:txBody>
          <a:bodyPr anchor="ctr">
            <a:noAutofit/>
          </a:bodyPr>
          <a:lstStyle>
            <a:lvl1pPr marL="0" indent="0" algn="ctr">
              <a:buNone/>
              <a:defRPr sz="27000">
                <a:solidFill>
                  <a:schemeClr val="bg1"/>
                </a:solidFill>
                <a:latin typeface="+mj-lt"/>
              </a:defRPr>
            </a:lvl1pPr>
          </a:lstStyle>
          <a:p>
            <a:pPr lvl="0"/>
            <a:r>
              <a:rPr lang="en-GB"/>
              <a:t>0#</a:t>
            </a:r>
          </a:p>
        </p:txBody>
      </p:sp>
    </p:spTree>
    <p:extLst>
      <p:ext uri="{BB962C8B-B14F-4D97-AF65-F5344CB8AC3E}">
        <p14:creationId xmlns:p14="http://schemas.microsoft.com/office/powerpoint/2010/main" val="294904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26499A4-4043-47DB-AB2C-D1EA200BC2BB}"/>
              </a:ext>
            </a:extLst>
          </p:cNvPr>
          <p:cNvSpPr>
            <a:spLocks noGrp="1"/>
          </p:cNvSpPr>
          <p:nvPr>
            <p:ph type="pic" sz="quarter" idx="10"/>
          </p:nvPr>
        </p:nvSpPr>
        <p:spPr>
          <a:xfrm>
            <a:off x="6096000" y="0"/>
            <a:ext cx="6096000"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oAutofit/>
          </a:bodyPr>
          <a:lstStyle/>
          <a:p>
            <a:endParaRPr lang="en-GB"/>
          </a:p>
        </p:txBody>
      </p:sp>
      <p:sp>
        <p:nvSpPr>
          <p:cNvPr id="17" name="Text Placeholder 7">
            <a:extLst>
              <a:ext uri="{FF2B5EF4-FFF2-40B4-BE49-F238E27FC236}">
                <a16:creationId xmlns:a16="http://schemas.microsoft.com/office/drawing/2014/main" id="{4AB99030-BB93-4FF2-A869-BA3B71EF7830}"/>
              </a:ext>
            </a:extLst>
          </p:cNvPr>
          <p:cNvSpPr>
            <a:spLocks noGrp="1"/>
          </p:cNvSpPr>
          <p:nvPr>
            <p:ph type="body" sz="quarter" idx="12" hasCustomPrompt="1"/>
          </p:nvPr>
        </p:nvSpPr>
        <p:spPr>
          <a:xfrm>
            <a:off x="944666" y="1972733"/>
            <a:ext cx="4996800" cy="2102874"/>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5" name="Straight Connector 4">
            <a:extLst>
              <a:ext uri="{FF2B5EF4-FFF2-40B4-BE49-F238E27FC236}">
                <a16:creationId xmlns:a16="http://schemas.microsoft.com/office/drawing/2014/main" id="{25270AE7-CF0E-4E66-ADB1-3B543F3DC697}"/>
              </a:ext>
            </a:extLst>
          </p:cNvPr>
          <p:cNvCxnSpPr>
            <a:cxnSpLocks/>
          </p:cNvCxnSpPr>
          <p:nvPr userDrawn="1"/>
        </p:nvCxnSpPr>
        <p:spPr>
          <a:xfrm>
            <a:off x="972374" y="4234105"/>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5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71BF3B-2A20-4427-B70D-74BE11B33113}"/>
              </a:ext>
            </a:extLst>
          </p:cNvPr>
          <p:cNvSpPr>
            <a:spLocks noGrp="1"/>
          </p:cNvSpPr>
          <p:nvPr>
            <p:ph type="body" idx="1"/>
          </p:nvPr>
        </p:nvSpPr>
        <p:spPr>
          <a:xfrm>
            <a:off x="515937" y="1584960"/>
            <a:ext cx="11160125" cy="4723765"/>
          </a:xfrm>
          <a:prstGeom prst="rect">
            <a:avLst/>
          </a:prstGeom>
        </p:spPr>
        <p:txBody>
          <a:bodyPr vert="horz" lIns="0" tIns="0" rIns="0" bIns="0" rtlCol="0">
            <a:normAutofit/>
          </a:bodyPr>
          <a:lstStyle/>
          <a:p>
            <a:pPr lvl="0"/>
            <a:r>
              <a:rPr lang="en-GB"/>
              <a:t>Click to add</a:t>
            </a:r>
          </a:p>
          <a:p>
            <a:pPr lvl="1"/>
            <a:r>
              <a:rPr lang="en-GB"/>
              <a:t>Click to add</a:t>
            </a:r>
          </a:p>
          <a:p>
            <a:pPr lvl="2"/>
            <a:r>
              <a:rPr lang="en-GB"/>
              <a:t>Click to add</a:t>
            </a:r>
          </a:p>
          <a:p>
            <a:pPr lvl="3"/>
            <a:r>
              <a:rPr lang="en-GB"/>
              <a:t>Click to add </a:t>
            </a:r>
          </a:p>
        </p:txBody>
      </p:sp>
    </p:spTree>
    <p:extLst>
      <p:ext uri="{BB962C8B-B14F-4D97-AF65-F5344CB8AC3E}">
        <p14:creationId xmlns:p14="http://schemas.microsoft.com/office/powerpoint/2010/main" val="1828849287"/>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61" r:id="rId3"/>
    <p:sldLayoutId id="2147483660" r:id="rId4"/>
    <p:sldLayoutId id="2147483662" r:id="rId5"/>
    <p:sldLayoutId id="2147483668" r:id="rId6"/>
    <p:sldLayoutId id="2147483697" r:id="rId7"/>
    <p:sldLayoutId id="2147483671" r:id="rId8"/>
    <p:sldLayoutId id="2147483673" r:id="rId9"/>
    <p:sldLayoutId id="2147483670" r:id="rId10"/>
    <p:sldLayoutId id="2147483663" r:id="rId11"/>
    <p:sldLayoutId id="2147483692" r:id="rId12"/>
    <p:sldLayoutId id="2147483693" r:id="rId13"/>
    <p:sldLayoutId id="2147483696" r:id="rId14"/>
    <p:sldLayoutId id="2147483695" r:id="rId15"/>
    <p:sldLayoutId id="2147483685" r:id="rId16"/>
    <p:sldLayoutId id="2147483681" r:id="rId17"/>
    <p:sldLayoutId id="2147483684" r:id="rId18"/>
    <p:sldLayoutId id="2147483680" r:id="rId19"/>
    <p:sldLayoutId id="2147483682" r:id="rId20"/>
    <p:sldLayoutId id="2147483678" r:id="rId21"/>
    <p:sldLayoutId id="2147483677" r:id="rId22"/>
    <p:sldLayoutId id="2147483667" r:id="rId23"/>
    <p:sldLayoutId id="2147483672" r:id="rId24"/>
    <p:sldLayoutId id="2147483698" r:id="rId25"/>
    <p:sldLayoutId id="2147483687" r:id="rId26"/>
    <p:sldLayoutId id="2147483688" r:id="rId27"/>
    <p:sldLayoutId id="2147483700" r:id="rId28"/>
  </p:sldLayoutIdLst>
  <p:hf sldNum="0" hdr="0" dt="0"/>
  <p:txStyles>
    <p:titleStyle>
      <a:lvl1pPr algn="l" defTabSz="9144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3840" userDrawn="1">
          <p15:clr>
            <a:srgbClr val="F26B43"/>
          </p15:clr>
        </p15:guide>
        <p15:guide id="3" pos="7355" userDrawn="1">
          <p15:clr>
            <a:srgbClr val="F26B43"/>
          </p15:clr>
        </p15:guide>
        <p15:guide id="4" orient="horz" pos="346" userDrawn="1">
          <p15:clr>
            <a:srgbClr val="F26B43"/>
          </p15:clr>
        </p15:guide>
        <p15:guide id="5" orient="horz" pos="2160" userDrawn="1">
          <p15:clr>
            <a:srgbClr val="F26B43"/>
          </p15:clr>
        </p15:guide>
        <p15:guide id="6"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71BF3B-2A20-4427-B70D-74BE11B33113}"/>
              </a:ext>
            </a:extLst>
          </p:cNvPr>
          <p:cNvSpPr>
            <a:spLocks noGrp="1"/>
          </p:cNvSpPr>
          <p:nvPr>
            <p:ph type="body" idx="1"/>
          </p:nvPr>
        </p:nvSpPr>
        <p:spPr>
          <a:xfrm>
            <a:off x="515937" y="1584960"/>
            <a:ext cx="11160125" cy="4723765"/>
          </a:xfrm>
          <a:prstGeom prst="rect">
            <a:avLst/>
          </a:prstGeom>
        </p:spPr>
        <p:txBody>
          <a:bodyPr vert="horz" lIns="0" tIns="0" rIns="0" bIns="0" rtlCol="0">
            <a:normAutofit/>
          </a:bodyPr>
          <a:lstStyle/>
          <a:p>
            <a:pPr lvl="0"/>
            <a:r>
              <a:rPr lang="en-GB"/>
              <a:t>Click to add</a:t>
            </a:r>
          </a:p>
          <a:p>
            <a:pPr lvl="1"/>
            <a:r>
              <a:rPr lang="en-GB"/>
              <a:t>Click to add</a:t>
            </a:r>
          </a:p>
          <a:p>
            <a:pPr lvl="2"/>
            <a:r>
              <a:rPr lang="en-GB"/>
              <a:t>Click to add</a:t>
            </a:r>
          </a:p>
          <a:p>
            <a:pPr lvl="3"/>
            <a:r>
              <a:rPr lang="en-GB"/>
              <a:t>Click to add </a:t>
            </a:r>
          </a:p>
        </p:txBody>
      </p:sp>
    </p:spTree>
    <p:extLst>
      <p:ext uri="{BB962C8B-B14F-4D97-AF65-F5344CB8AC3E}">
        <p14:creationId xmlns:p14="http://schemas.microsoft.com/office/powerpoint/2010/main" val="194810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Lst>
  <p:hf sldNum="0" hdr="0" dt="0"/>
  <p:txStyles>
    <p:titleStyle>
      <a:lvl1pPr algn="l" defTabSz="9144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pos="3840">
          <p15:clr>
            <a:srgbClr val="F26B43"/>
          </p15:clr>
        </p15:guide>
        <p15:guide id="3" pos="7355">
          <p15:clr>
            <a:srgbClr val="F26B43"/>
          </p15:clr>
        </p15:guide>
        <p15:guide id="4" orient="horz" pos="346">
          <p15:clr>
            <a:srgbClr val="F26B43"/>
          </p15:clr>
        </p15:guide>
        <p15:guide id="5" orient="horz" pos="2160">
          <p15:clr>
            <a:srgbClr val="F26B43"/>
          </p15:clr>
        </p15:guide>
        <p15:guide id="6" orient="horz" pos="39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sv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ukpact.co.uk/regional-fund/asean-gtf"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mailto:aseangtf@ukpact.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8DAF6C-E4DC-E7EC-17F0-2974DFB7553F}"/>
              </a:ext>
            </a:extLst>
          </p:cNvPr>
          <p:cNvSpPr>
            <a:spLocks noGrp="1"/>
          </p:cNvSpPr>
          <p:nvPr>
            <p:ph type="body" idx="10"/>
          </p:nvPr>
        </p:nvSpPr>
        <p:spPr/>
        <p:txBody>
          <a:bodyPr/>
          <a:lstStyle/>
          <a:p>
            <a:r>
              <a:rPr lang="en-US">
                <a:cs typeface="Arial"/>
              </a:rPr>
              <a:t>8 May 2025</a:t>
            </a:r>
          </a:p>
        </p:txBody>
      </p:sp>
      <p:sp>
        <p:nvSpPr>
          <p:cNvPr id="3" name="Text Placeholder 2">
            <a:extLst>
              <a:ext uri="{FF2B5EF4-FFF2-40B4-BE49-F238E27FC236}">
                <a16:creationId xmlns:a16="http://schemas.microsoft.com/office/drawing/2014/main" id="{DC9C8CD7-2B22-9E27-3369-AE1D4EB82086}"/>
              </a:ext>
            </a:extLst>
          </p:cNvPr>
          <p:cNvSpPr>
            <a:spLocks noGrp="1"/>
          </p:cNvSpPr>
          <p:nvPr>
            <p:ph type="body" sz="quarter" idx="13"/>
          </p:nvPr>
        </p:nvSpPr>
        <p:spPr>
          <a:xfrm>
            <a:off x="525173" y="2551409"/>
            <a:ext cx="7509600" cy="1082675"/>
          </a:xfrm>
        </p:spPr>
        <p:txBody>
          <a:bodyPr>
            <a:normAutofit lnSpcReduction="10000"/>
          </a:bodyPr>
          <a:lstStyle/>
          <a:p>
            <a:pPr marL="0" indent="0">
              <a:buNone/>
            </a:pPr>
            <a:r>
              <a:rPr lang="en-US"/>
              <a:t>Enhancing Nature-based Solutions for Climate Mitigation </a:t>
            </a:r>
          </a:p>
        </p:txBody>
      </p:sp>
      <p:sp>
        <p:nvSpPr>
          <p:cNvPr id="5" name="Text Placeholder 4">
            <a:extLst>
              <a:ext uri="{FF2B5EF4-FFF2-40B4-BE49-F238E27FC236}">
                <a16:creationId xmlns:a16="http://schemas.microsoft.com/office/drawing/2014/main" id="{74B43520-BCF4-A063-2059-5DC06C6160F0}"/>
              </a:ext>
            </a:extLst>
          </p:cNvPr>
          <p:cNvSpPr>
            <a:spLocks noGrp="1"/>
          </p:cNvSpPr>
          <p:nvPr>
            <p:ph type="body" sz="quarter" idx="12"/>
          </p:nvPr>
        </p:nvSpPr>
        <p:spPr/>
        <p:txBody>
          <a:bodyPr vert="horz" lIns="0" tIns="0" rIns="0" bIns="0" rtlCol="0" anchor="t">
            <a:normAutofit/>
          </a:bodyPr>
          <a:lstStyle/>
          <a:p>
            <a:r>
              <a:rPr lang="en-US" b="1" i="1">
                <a:cs typeface="Arial"/>
              </a:rPr>
              <a:t>A Market Engagement Event </a:t>
            </a:r>
            <a:endParaRPr lang="en-US" b="1" i="1"/>
          </a:p>
          <a:p>
            <a:r>
              <a:rPr lang="en-US">
                <a:cs typeface="Arial"/>
              </a:rPr>
              <a:t>ASEAN-UK Green Transition Fund</a:t>
            </a:r>
            <a:endParaRPr lang="en-US"/>
          </a:p>
        </p:txBody>
      </p:sp>
    </p:spTree>
    <p:extLst>
      <p:ext uri="{BB962C8B-B14F-4D97-AF65-F5344CB8AC3E}">
        <p14:creationId xmlns:p14="http://schemas.microsoft.com/office/powerpoint/2010/main" val="2099338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4D6AB-1351-4777-901A-0F8A6AC67465}"/>
              </a:ext>
            </a:extLst>
          </p:cNvPr>
          <p:cNvSpPr>
            <a:spLocks noGrp="1"/>
          </p:cNvSpPr>
          <p:nvPr>
            <p:ph type="body" sz="quarter" idx="12"/>
          </p:nvPr>
        </p:nvSpPr>
        <p:spPr>
          <a:xfrm>
            <a:off x="7125352" y="2547279"/>
            <a:ext cx="4995862" cy="1470085"/>
          </a:xfrm>
        </p:spPr>
        <p:txBody>
          <a:bodyPr anchor="b">
            <a:noAutofit/>
          </a:bodyPr>
          <a:lstStyle/>
          <a:p>
            <a:r>
              <a:rPr lang="en-GB" sz="3800" b="1"/>
              <a:t>ASEAN-UK GTF</a:t>
            </a:r>
          </a:p>
          <a:p>
            <a:r>
              <a:rPr lang="en-GB" sz="3800" b="1"/>
              <a:t>Call for Proposals</a:t>
            </a:r>
          </a:p>
        </p:txBody>
      </p:sp>
      <p:sp>
        <p:nvSpPr>
          <p:cNvPr id="3" name="Text Placeholder 2">
            <a:extLst>
              <a:ext uri="{FF2B5EF4-FFF2-40B4-BE49-F238E27FC236}">
                <a16:creationId xmlns:a16="http://schemas.microsoft.com/office/drawing/2014/main" id="{0D6A102B-44DD-450B-8C2B-718D184C2DE5}"/>
              </a:ext>
            </a:extLst>
          </p:cNvPr>
          <p:cNvSpPr>
            <a:spLocks noGrp="1"/>
          </p:cNvSpPr>
          <p:nvPr>
            <p:ph type="body" sz="quarter" idx="13"/>
          </p:nvPr>
        </p:nvSpPr>
        <p:spPr/>
        <p:txBody>
          <a:bodyPr/>
          <a:lstStyle/>
          <a:p>
            <a:r>
              <a:rPr lang="en-GB"/>
              <a:t>04</a:t>
            </a:r>
          </a:p>
        </p:txBody>
      </p:sp>
      <p:sp>
        <p:nvSpPr>
          <p:cNvPr id="4" name="Text Placeholder 1">
            <a:extLst>
              <a:ext uri="{FF2B5EF4-FFF2-40B4-BE49-F238E27FC236}">
                <a16:creationId xmlns:a16="http://schemas.microsoft.com/office/drawing/2014/main" id="{D2E10CBF-0DD8-47B5-81A1-63D5550C21E9}"/>
              </a:ext>
            </a:extLst>
          </p:cNvPr>
          <p:cNvSpPr txBox="1">
            <a:spLocks/>
          </p:cNvSpPr>
          <p:nvPr/>
        </p:nvSpPr>
        <p:spPr>
          <a:xfrm>
            <a:off x="7125352" y="4602821"/>
            <a:ext cx="4550711" cy="1753912"/>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Clr>
                <a:srgbClr val="002062"/>
              </a:buClr>
              <a:buFont typeface="Arial" panose="020B0604020202020204" pitchFamily="34" charset="0"/>
              <a:buNone/>
              <a:defRPr sz="44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2400" b="1">
                <a:solidFill>
                  <a:schemeClr val="tx1"/>
                </a:solidFill>
                <a:latin typeface="Muli"/>
              </a:rPr>
              <a:t>Ridwan Kurniawan</a:t>
            </a:r>
            <a:endParaRPr lang="en-US"/>
          </a:p>
          <a:p>
            <a:pPr>
              <a:spcBef>
                <a:spcPts val="600"/>
              </a:spcBef>
            </a:pPr>
            <a:r>
              <a:rPr lang="en-GB" sz="2400" i="1">
                <a:solidFill>
                  <a:schemeClr val="tx1"/>
                </a:solidFill>
                <a:latin typeface="Muli"/>
              </a:rPr>
              <a:t>ASEAN-UK GTF Fund Manager, Palladium</a:t>
            </a:r>
          </a:p>
          <a:p>
            <a:pPr>
              <a:spcBef>
                <a:spcPts val="600"/>
              </a:spcBef>
            </a:pPr>
            <a:endParaRPr lang="en-GB" sz="2400" i="1">
              <a:solidFill>
                <a:schemeClr val="tx1"/>
              </a:solidFill>
              <a:latin typeface="Muli" pitchFamily="2" charset="77"/>
            </a:endParaRPr>
          </a:p>
        </p:txBody>
      </p:sp>
    </p:spTree>
    <p:extLst>
      <p:ext uri="{BB962C8B-B14F-4D97-AF65-F5344CB8AC3E}">
        <p14:creationId xmlns:p14="http://schemas.microsoft.com/office/powerpoint/2010/main" val="311447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B57FC-38EB-8328-CA10-77BFEFC67B6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764F66-FAD5-6F7F-F18E-9D57B26C91DE}"/>
              </a:ext>
            </a:extLst>
          </p:cNvPr>
          <p:cNvSpPr>
            <a:spLocks noGrp="1"/>
          </p:cNvSpPr>
          <p:nvPr>
            <p:ph type="body" sz="quarter" idx="11"/>
          </p:nvPr>
        </p:nvSpPr>
        <p:spPr/>
        <p:txBody>
          <a:bodyPr/>
          <a:lstStyle/>
          <a:p>
            <a:r>
              <a:rPr lang="en-GB"/>
              <a:t>Pillar 5 – Nature-based Solutions for Climate Mitigation</a:t>
            </a:r>
          </a:p>
        </p:txBody>
      </p:sp>
      <p:sp>
        <p:nvSpPr>
          <p:cNvPr id="4" name="Content Placeholder 2">
            <a:extLst>
              <a:ext uri="{FF2B5EF4-FFF2-40B4-BE49-F238E27FC236}">
                <a16:creationId xmlns:a16="http://schemas.microsoft.com/office/drawing/2014/main" id="{3C1BE482-42D2-5F2D-FB7C-3ECB940AE65A}"/>
              </a:ext>
            </a:extLst>
          </p:cNvPr>
          <p:cNvSpPr>
            <a:spLocks noGrp="1"/>
          </p:cNvSpPr>
          <p:nvPr>
            <p:ph sz="quarter" idx="13"/>
          </p:nvPr>
        </p:nvSpPr>
        <p:spPr>
          <a:xfrm>
            <a:off x="515938" y="1664246"/>
            <a:ext cx="5677694" cy="4376689"/>
          </a:xfrm>
        </p:spPr>
        <p:txBody>
          <a:bodyPr vert="horz" lIns="0" tIns="0" rIns="0" bIns="0" numCol="1" spcCol="540000" rtlCol="0" anchor="t">
            <a:noAutofit/>
          </a:bodyPr>
          <a:lstStyle/>
          <a:p>
            <a:pPr algn="just">
              <a:buFont typeface="Arial" panose="020B0604020202020204" pitchFamily="34" charset="0"/>
              <a:buChar char="•"/>
            </a:pPr>
            <a:r>
              <a:rPr lang="en-GB" sz="1700">
                <a:ea typeface="+mn-lt"/>
                <a:cs typeface="+mn-lt"/>
              </a:rPr>
              <a:t> Nature-based solutions (</a:t>
            </a:r>
            <a:r>
              <a:rPr lang="en-GB" sz="1700" err="1">
                <a:ea typeface="+mn-lt"/>
                <a:cs typeface="+mn-lt"/>
              </a:rPr>
              <a:t>NbS</a:t>
            </a:r>
            <a:r>
              <a:rPr lang="en-GB" sz="1700">
                <a:ea typeface="+mn-lt"/>
                <a:cs typeface="+mn-lt"/>
              </a:rPr>
              <a:t>) are actions to protect, conserve, restore, sustainably use, and manage natural or modified terrestrial, freshwater, coastal, and marine ecosystems that effectively and adaptively address social, economic, and environmental challenges while simultaneously providing human well-being, ecosystem services, resilience, and biodiversity benefit.</a:t>
            </a:r>
          </a:p>
          <a:p>
            <a:pPr algn="just">
              <a:buFont typeface="Arial" panose="020B0604020202020204" pitchFamily="34" charset="0"/>
              <a:buChar char="•"/>
            </a:pPr>
            <a:r>
              <a:rPr lang="en-GB" sz="1700">
                <a:ea typeface="+mn-lt"/>
                <a:cs typeface="+mn-lt"/>
              </a:rPr>
              <a:t>Jointly the ASEAN Joint Statement on Climate Change to the UNFCCC COP28 calls upon countries to improve adaptation and reduce vulnerability by implementing </a:t>
            </a:r>
            <a:r>
              <a:rPr lang="en-GB" sz="1700" err="1">
                <a:ea typeface="+mn-lt"/>
                <a:cs typeface="+mn-lt"/>
              </a:rPr>
              <a:t>NbS</a:t>
            </a:r>
            <a:r>
              <a:rPr lang="en-GB" sz="1700">
                <a:ea typeface="+mn-lt"/>
                <a:cs typeface="+mn-lt"/>
              </a:rPr>
              <a:t> and ecosystem-based approaches.</a:t>
            </a:r>
          </a:p>
          <a:p>
            <a:pPr algn="just">
              <a:buFont typeface="Arial" panose="020B0604020202020204" pitchFamily="34" charset="0"/>
              <a:buChar char="•"/>
            </a:pPr>
            <a:r>
              <a:rPr lang="en-GB" sz="1700">
                <a:ea typeface="+mn-lt"/>
                <a:cs typeface="+mn-lt"/>
              </a:rPr>
              <a:t> At the ASEAN level, ongoing work is to integrate </a:t>
            </a:r>
            <a:r>
              <a:rPr lang="en-GB" sz="1700" err="1">
                <a:ea typeface="+mn-lt"/>
                <a:cs typeface="+mn-lt"/>
              </a:rPr>
              <a:t>NbS</a:t>
            </a:r>
            <a:r>
              <a:rPr lang="en-GB" sz="1700">
                <a:ea typeface="+mn-lt"/>
                <a:cs typeface="+mn-lt"/>
              </a:rPr>
              <a:t> into the ASEAN Climate Change Strategic Action Plan (2025-2030) with live work on creating a draft regional </a:t>
            </a:r>
            <a:r>
              <a:rPr lang="en-GB" sz="1700" err="1">
                <a:ea typeface="+mn-lt"/>
                <a:cs typeface="+mn-lt"/>
              </a:rPr>
              <a:t>NbS</a:t>
            </a:r>
            <a:r>
              <a:rPr lang="en-GB" sz="1700">
                <a:ea typeface="+mn-lt"/>
                <a:cs typeface="+mn-lt"/>
              </a:rPr>
              <a:t> framework to mainstream </a:t>
            </a:r>
            <a:r>
              <a:rPr lang="en-GB" sz="1700" err="1">
                <a:ea typeface="+mn-lt"/>
                <a:cs typeface="+mn-lt"/>
              </a:rPr>
              <a:t>NbS</a:t>
            </a:r>
            <a:r>
              <a:rPr lang="en-GB" sz="1700">
                <a:ea typeface="+mn-lt"/>
                <a:cs typeface="+mn-lt"/>
              </a:rPr>
              <a:t>, piloting national </a:t>
            </a:r>
            <a:r>
              <a:rPr lang="en-GB" sz="1700" err="1">
                <a:ea typeface="+mn-lt"/>
                <a:cs typeface="+mn-lt"/>
              </a:rPr>
              <a:t>NbS</a:t>
            </a:r>
            <a:r>
              <a:rPr lang="en-GB" sz="1700">
                <a:ea typeface="+mn-lt"/>
                <a:cs typeface="+mn-lt"/>
              </a:rPr>
              <a:t> hubs and an </a:t>
            </a:r>
            <a:r>
              <a:rPr lang="en-GB" sz="1700" err="1">
                <a:ea typeface="+mn-lt"/>
                <a:cs typeface="+mn-lt"/>
              </a:rPr>
              <a:t>NbS</a:t>
            </a:r>
            <a:r>
              <a:rPr lang="en-GB" sz="1700">
                <a:ea typeface="+mn-lt"/>
                <a:cs typeface="+mn-lt"/>
              </a:rPr>
              <a:t> toolkit.</a:t>
            </a:r>
          </a:p>
          <a:p>
            <a:pPr algn="just">
              <a:buFont typeface="Arial" panose="020B0604020202020204" pitchFamily="34" charset="0"/>
              <a:buChar char="•"/>
            </a:pPr>
            <a:r>
              <a:rPr lang="en-GB" sz="1700">
                <a:ea typeface="+mn-lt"/>
                <a:cs typeface="+mn-lt"/>
              </a:rPr>
              <a:t> Via ASEAN-UK GTF, we are interested in how to unleash </a:t>
            </a:r>
            <a:r>
              <a:rPr lang="en-GB" sz="1700" err="1">
                <a:ea typeface="+mn-lt"/>
                <a:cs typeface="+mn-lt"/>
              </a:rPr>
              <a:t>NbS</a:t>
            </a:r>
            <a:r>
              <a:rPr lang="en-GB" sz="1700">
                <a:ea typeface="+mn-lt"/>
                <a:cs typeface="+mn-lt"/>
              </a:rPr>
              <a:t> potential for climate mitigation in ASEAN.</a:t>
            </a:r>
            <a:endParaRPr lang="en-US" sz="1700">
              <a:solidFill>
                <a:srgbClr val="1E22AA"/>
              </a:solidFill>
            </a:endParaRPr>
          </a:p>
        </p:txBody>
      </p:sp>
      <p:sp>
        <p:nvSpPr>
          <p:cNvPr id="3" name="Text Placeholder 2">
            <a:extLst>
              <a:ext uri="{FF2B5EF4-FFF2-40B4-BE49-F238E27FC236}">
                <a16:creationId xmlns:a16="http://schemas.microsoft.com/office/drawing/2014/main" id="{1835F961-991D-6A3A-41EB-BC8A095EEAB6}"/>
              </a:ext>
            </a:extLst>
          </p:cNvPr>
          <p:cNvSpPr>
            <a:spLocks noGrp="1"/>
          </p:cNvSpPr>
          <p:nvPr>
            <p:ph type="body" sz="quarter" idx="14"/>
          </p:nvPr>
        </p:nvSpPr>
        <p:spPr/>
        <p:txBody>
          <a:bodyPr/>
          <a:lstStyle/>
          <a:p>
            <a:r>
              <a:rPr lang="en-US"/>
              <a:t>Context, Work Package and Relevant ASEAN Strategies</a:t>
            </a:r>
          </a:p>
        </p:txBody>
      </p:sp>
      <p:sp>
        <p:nvSpPr>
          <p:cNvPr id="9" name="Rectangle: Rounded Corners 9">
            <a:extLst>
              <a:ext uri="{FF2B5EF4-FFF2-40B4-BE49-F238E27FC236}">
                <a16:creationId xmlns:a16="http://schemas.microsoft.com/office/drawing/2014/main" id="{6ADEA894-21FA-E034-028F-5FA5B8C9BB85}"/>
              </a:ext>
            </a:extLst>
          </p:cNvPr>
          <p:cNvSpPr/>
          <p:nvPr/>
        </p:nvSpPr>
        <p:spPr>
          <a:xfrm>
            <a:off x="6522245" y="1567166"/>
            <a:ext cx="2562963" cy="4549615"/>
          </a:xfrm>
          <a:prstGeom prst="roundRect">
            <a:avLst>
              <a:gd name="adj" fmla="val 6761"/>
            </a:avLst>
          </a:prstGeom>
          <a:solidFill>
            <a:srgbClr val="00206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300" b="1">
                <a:solidFill>
                  <a:schemeClr val="bg1"/>
                </a:solidFill>
                <a:latin typeface="Muli"/>
                <a:cs typeface="Segoe UI"/>
              </a:rPr>
              <a:t>In this Pillar, GTF calls on the market to respond to three work packages:</a:t>
            </a:r>
          </a:p>
          <a:p>
            <a:endParaRPr lang="en-US" sz="1300">
              <a:solidFill>
                <a:schemeClr val="bg1"/>
              </a:solidFill>
              <a:latin typeface="Muli"/>
              <a:cs typeface="Segoe UI"/>
            </a:endParaRPr>
          </a:p>
          <a:p>
            <a:r>
              <a:rPr lang="en-US" sz="1300">
                <a:solidFill>
                  <a:schemeClr val="bg1"/>
                </a:solidFill>
                <a:latin typeface="Muli"/>
                <a:cs typeface="Segoe UI"/>
              </a:rPr>
              <a:t>5.1: Transboundary policy frameworks and platforms for collective action on </a:t>
            </a:r>
            <a:r>
              <a:rPr lang="en-US" sz="1300" err="1">
                <a:solidFill>
                  <a:schemeClr val="bg1"/>
                </a:solidFill>
                <a:latin typeface="Muli"/>
                <a:cs typeface="Segoe UI"/>
              </a:rPr>
              <a:t>NbS</a:t>
            </a:r>
            <a:endParaRPr lang="en-US" sz="1300">
              <a:solidFill>
                <a:schemeClr val="bg1"/>
              </a:solidFill>
              <a:latin typeface="Muli"/>
              <a:cs typeface="Segoe UI"/>
            </a:endParaRPr>
          </a:p>
          <a:p>
            <a:endParaRPr lang="en-US" sz="1300">
              <a:solidFill>
                <a:schemeClr val="bg1"/>
              </a:solidFill>
              <a:latin typeface="Muli"/>
              <a:cs typeface="Segoe UI"/>
            </a:endParaRPr>
          </a:p>
          <a:p>
            <a:r>
              <a:rPr lang="en-US" sz="1300">
                <a:solidFill>
                  <a:schemeClr val="bg1"/>
                </a:solidFill>
                <a:latin typeface="Muli"/>
                <a:cs typeface="Segoe UI"/>
              </a:rPr>
              <a:t>5.2: Nature based Solutions models and monitoring. Financing for Nature based Solutions research and development</a:t>
            </a:r>
          </a:p>
          <a:p>
            <a:endParaRPr lang="en-US" sz="1300">
              <a:solidFill>
                <a:schemeClr val="bg1"/>
              </a:solidFill>
              <a:latin typeface="Muli"/>
              <a:cs typeface="Segoe UI"/>
            </a:endParaRPr>
          </a:p>
          <a:p>
            <a:r>
              <a:rPr lang="en-US" sz="1300">
                <a:solidFill>
                  <a:schemeClr val="bg1"/>
                </a:solidFill>
                <a:latin typeface="Muli"/>
                <a:cs typeface="Segoe UI"/>
              </a:rPr>
              <a:t>5.3: Nature-positive financing and businesses </a:t>
            </a:r>
          </a:p>
        </p:txBody>
      </p:sp>
      <p:sp>
        <p:nvSpPr>
          <p:cNvPr id="10" name="Rectangle: Rounded Corners 9">
            <a:extLst>
              <a:ext uri="{FF2B5EF4-FFF2-40B4-BE49-F238E27FC236}">
                <a16:creationId xmlns:a16="http://schemas.microsoft.com/office/drawing/2014/main" id="{1CB090CB-B1D4-392B-9A11-4DBAB75BD243}"/>
              </a:ext>
            </a:extLst>
          </p:cNvPr>
          <p:cNvSpPr/>
          <p:nvPr/>
        </p:nvSpPr>
        <p:spPr>
          <a:xfrm>
            <a:off x="9201150" y="1583093"/>
            <a:ext cx="2724439" cy="4533688"/>
          </a:xfrm>
          <a:prstGeom prst="roundRect">
            <a:avLst>
              <a:gd name="adj" fmla="val 6597"/>
            </a:avLst>
          </a:prstGeom>
          <a:noFill/>
          <a:ln w="19050">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rtl="0" eaLnBrk="1" fontAlgn="base" latinLnBrk="0" hangingPunct="1">
              <a:lnSpc>
                <a:spcPts val="1457"/>
              </a:lnSpc>
              <a:spcAft>
                <a:spcPts val="800"/>
              </a:spcAft>
            </a:pPr>
            <a:r>
              <a:rPr lang="en-GB" sz="1100" b="1" i="0" u="none" strike="noStrike" kern="1200">
                <a:solidFill>
                  <a:srgbClr val="000000"/>
                </a:solidFill>
                <a:effectLst/>
                <a:latin typeface="Muli"/>
                <a:cs typeface="Segoe UI"/>
              </a:rPr>
              <a:t>Relevant ASEAN strategies to align with:  </a:t>
            </a:r>
            <a:endParaRPr lang="en-US" sz="1100" b="0" i="0" u="none" strike="noStrike">
              <a:effectLst/>
              <a:latin typeface="Arial"/>
              <a:cs typeface="Arial"/>
            </a:endParaRPr>
          </a:p>
          <a:p>
            <a:pPr marL="228600" indent="-118745" fontAlgn="base">
              <a:buFont typeface="Arial" panose="020B0604020202020204" pitchFamily="34" charset="0"/>
              <a:buChar char="•"/>
            </a:pPr>
            <a:r>
              <a:rPr lang="en-GB" sz="1100">
                <a:solidFill>
                  <a:srgbClr val="000000"/>
                </a:solidFill>
                <a:latin typeface="Muli"/>
                <a:cs typeface="Segoe UI"/>
              </a:rPr>
              <a:t>ASEAN Green Initiative (AGI)</a:t>
            </a:r>
          </a:p>
          <a:p>
            <a:pPr marL="228600" indent="-118745">
              <a:spcAft>
                <a:spcPts val="800"/>
              </a:spcAft>
              <a:buFont typeface="Arial" panose="020B0604020202020204" pitchFamily="34" charset="0"/>
              <a:buChar char="•"/>
            </a:pPr>
            <a:r>
              <a:rPr lang="en-GB" sz="1100">
                <a:solidFill>
                  <a:srgbClr val="000000"/>
                </a:solidFill>
                <a:latin typeface="Muli"/>
                <a:cs typeface="Segoe UI"/>
              </a:rPr>
              <a:t>The ASEAN Economic Community (AEC) Blueprint </a:t>
            </a:r>
            <a:endParaRPr lang="en-GB" sz="1400">
              <a:latin typeface="Muli"/>
              <a:cs typeface="Segoe UI"/>
            </a:endParaRPr>
          </a:p>
          <a:p>
            <a:pPr marL="228600" indent="-118745">
              <a:spcAft>
                <a:spcPts val="800"/>
              </a:spcAft>
              <a:buFont typeface="Arial" panose="020B0604020202020204" pitchFamily="34" charset="0"/>
              <a:buChar char="•"/>
            </a:pPr>
            <a:r>
              <a:rPr lang="en-GB" sz="1100">
                <a:solidFill>
                  <a:srgbClr val="000000"/>
                </a:solidFill>
                <a:latin typeface="Muli"/>
                <a:cs typeface="Segoe UI"/>
              </a:rPr>
              <a:t>ASEAN's Vision and Strategic Plan for Food, Agriculture and Forestry/FAF (2016–2025)</a:t>
            </a:r>
            <a:endParaRPr lang="en-GB" sz="1400">
              <a:latin typeface="Muli"/>
              <a:cs typeface="Segoe UI"/>
            </a:endParaRPr>
          </a:p>
          <a:p>
            <a:pPr marL="228600" indent="-118745">
              <a:spcAft>
                <a:spcPts val="800"/>
              </a:spcAft>
              <a:buFont typeface="Arial" panose="020B0604020202020204" pitchFamily="34" charset="0"/>
              <a:buChar char="•"/>
            </a:pPr>
            <a:r>
              <a:rPr lang="en-GB" sz="1100">
                <a:solidFill>
                  <a:srgbClr val="000000"/>
                </a:solidFill>
                <a:latin typeface="Muli"/>
                <a:cs typeface="Segoe UI"/>
              </a:rPr>
              <a:t>Multi-Sectoral Framework for Climate Change, Agriculture and Forestry towards Food and Nutrition Security and Achievement of SDGs</a:t>
            </a:r>
            <a:endParaRPr lang="en-GB" sz="1400">
              <a:latin typeface="Muli"/>
              <a:cs typeface="Segoe UI"/>
            </a:endParaRPr>
          </a:p>
          <a:p>
            <a:pPr marL="228600" indent="-118745">
              <a:spcAft>
                <a:spcPts val="800"/>
              </a:spcAft>
              <a:buFont typeface="Arial" panose="020B0604020202020204" pitchFamily="34" charset="0"/>
              <a:buChar char="•"/>
            </a:pPr>
            <a:r>
              <a:rPr lang="en-GB" sz="1100">
                <a:solidFill>
                  <a:srgbClr val="000000"/>
                </a:solidFill>
                <a:latin typeface="Muli"/>
                <a:cs typeface="Segoe UI"/>
              </a:rPr>
              <a:t>ASEAN joint statement on climate change at COP</a:t>
            </a:r>
            <a:endParaRPr lang="en-GB" sz="1400">
              <a:latin typeface="Muli"/>
              <a:cs typeface="Segoe UI"/>
            </a:endParaRPr>
          </a:p>
          <a:p>
            <a:pPr marL="228600" indent="-118745">
              <a:spcAft>
                <a:spcPts val="800"/>
              </a:spcAft>
              <a:buFont typeface="Arial" panose="020B0604020202020204" pitchFamily="34" charset="0"/>
              <a:buChar char="•"/>
            </a:pPr>
            <a:r>
              <a:rPr lang="en-GB" sz="1100">
                <a:solidFill>
                  <a:srgbClr val="000000"/>
                </a:solidFill>
                <a:latin typeface="Muli"/>
                <a:cs typeface="Segoe UI"/>
              </a:rPr>
              <a:t>ASEAN Comprehensive Recovery Framework (ACRF) </a:t>
            </a:r>
            <a:endParaRPr lang="en-GB" sz="1400">
              <a:latin typeface="Muli"/>
              <a:cs typeface="Segoe UI"/>
            </a:endParaRPr>
          </a:p>
          <a:p>
            <a:pPr marL="228600" indent="-118745">
              <a:spcAft>
                <a:spcPts val="800"/>
              </a:spcAft>
              <a:buFont typeface="Arial" panose="020B0604020202020204" pitchFamily="34" charset="0"/>
              <a:buChar char="•"/>
            </a:pPr>
            <a:r>
              <a:rPr lang="en-GB" sz="1100">
                <a:solidFill>
                  <a:srgbClr val="000000"/>
                </a:solidFill>
                <a:latin typeface="Muli"/>
                <a:cs typeface="Segoe UI"/>
              </a:rPr>
              <a:t>ASEAN Green Recovery Platform</a:t>
            </a:r>
            <a:endParaRPr lang="en-GB" sz="1400">
              <a:latin typeface="Muli"/>
              <a:cs typeface="Segoe UI"/>
            </a:endParaRPr>
          </a:p>
          <a:p>
            <a:pPr marL="228600" indent="-118745">
              <a:spcAft>
                <a:spcPts val="800"/>
              </a:spcAft>
              <a:buFont typeface="Arial" panose="020B0604020202020204" pitchFamily="34" charset="0"/>
              <a:buChar char="•"/>
            </a:pPr>
            <a:r>
              <a:rPr lang="en-GB" sz="1100">
                <a:solidFill>
                  <a:srgbClr val="000000"/>
                </a:solidFill>
                <a:latin typeface="Muli"/>
                <a:cs typeface="Segoe UI"/>
              </a:rPr>
              <a:t>ASEAN Strategy for Carbon Neutrality</a:t>
            </a:r>
            <a:endParaRPr lang="en-GB" sz="1400">
              <a:latin typeface="Muli"/>
              <a:cs typeface="Segoe UI"/>
            </a:endParaRPr>
          </a:p>
        </p:txBody>
      </p:sp>
    </p:spTree>
    <p:extLst>
      <p:ext uri="{BB962C8B-B14F-4D97-AF65-F5344CB8AC3E}">
        <p14:creationId xmlns:p14="http://schemas.microsoft.com/office/powerpoint/2010/main" val="246875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61A41-FEA1-C18C-831B-368DC9A9B2C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9FEFE3B-08A3-57EA-C076-59D64DBBACC4}"/>
              </a:ext>
            </a:extLst>
          </p:cNvPr>
          <p:cNvSpPr>
            <a:spLocks noGrp="1"/>
          </p:cNvSpPr>
          <p:nvPr>
            <p:ph type="body" sz="quarter" idx="11"/>
          </p:nvPr>
        </p:nvSpPr>
        <p:spPr/>
        <p:txBody>
          <a:bodyPr anchor="ctr">
            <a:normAutofit/>
          </a:bodyPr>
          <a:lstStyle/>
          <a:p>
            <a:r>
              <a:rPr lang="en-GB"/>
              <a:t>Pillar 5 – Nature-based Solutions</a:t>
            </a:r>
          </a:p>
        </p:txBody>
      </p:sp>
      <p:sp>
        <p:nvSpPr>
          <p:cNvPr id="5" name="Text Placeholder 4">
            <a:extLst>
              <a:ext uri="{FF2B5EF4-FFF2-40B4-BE49-F238E27FC236}">
                <a16:creationId xmlns:a16="http://schemas.microsoft.com/office/drawing/2014/main" id="{58DBCA0F-012B-E851-40E2-D04147D0FE24}"/>
              </a:ext>
            </a:extLst>
          </p:cNvPr>
          <p:cNvSpPr>
            <a:spLocks noGrp="1"/>
          </p:cNvSpPr>
          <p:nvPr>
            <p:ph type="body" sz="quarter" idx="14"/>
          </p:nvPr>
        </p:nvSpPr>
        <p:spPr>
          <a:xfrm>
            <a:off x="515937" y="962526"/>
            <a:ext cx="11160125" cy="316206"/>
          </a:xfrm>
        </p:spPr>
        <p:txBody>
          <a:bodyPr>
            <a:normAutofit/>
          </a:bodyPr>
          <a:lstStyle/>
          <a:p>
            <a:r>
              <a:rPr lang="en-US"/>
              <a:t>Work Package 5.1: Transboundary policy frameworks and platforms for collective action on </a:t>
            </a:r>
            <a:r>
              <a:rPr lang="en-US" err="1"/>
              <a:t>NbS</a:t>
            </a:r>
            <a:r>
              <a:rPr lang="en-US"/>
              <a:t> </a:t>
            </a:r>
          </a:p>
        </p:txBody>
      </p:sp>
      <p:pic>
        <p:nvPicPr>
          <p:cNvPr id="11" name="Graphic 10" descr="Badge 1 with solid fill">
            <a:extLst>
              <a:ext uri="{FF2B5EF4-FFF2-40B4-BE49-F238E27FC236}">
                <a16:creationId xmlns:a16="http://schemas.microsoft.com/office/drawing/2014/main" id="{AA8DCBE5-0CC1-18A5-ADB1-AEE4356F73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1284" y="2091507"/>
            <a:ext cx="518554" cy="518554"/>
          </a:xfrm>
          <a:prstGeom prst="rect">
            <a:avLst/>
          </a:prstGeom>
        </p:spPr>
      </p:pic>
      <p:sp>
        <p:nvSpPr>
          <p:cNvPr id="13" name="Rectangle: Rounded Corners 12">
            <a:extLst>
              <a:ext uri="{FF2B5EF4-FFF2-40B4-BE49-F238E27FC236}">
                <a16:creationId xmlns:a16="http://schemas.microsoft.com/office/drawing/2014/main" id="{B3A2BDC1-809C-E0A0-2C73-A05DC7934EEB}"/>
              </a:ext>
            </a:extLst>
          </p:cNvPr>
          <p:cNvSpPr/>
          <p:nvPr/>
        </p:nvSpPr>
        <p:spPr>
          <a:xfrm>
            <a:off x="3390267" y="2653433"/>
            <a:ext cx="2546056" cy="3337600"/>
          </a:xfrm>
          <a:prstGeom prst="roundRect">
            <a:avLst/>
          </a:prstGeom>
          <a:solidFill>
            <a:srgbClr val="002062"/>
          </a:solidFill>
          <a:ln w="38100">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a:solidFill>
                  <a:srgbClr val="FFFFFF"/>
                </a:solidFill>
              </a:rPr>
              <a:t>Prepare and agree via ASEAN, core policy text on transboundary frameworks for </a:t>
            </a:r>
            <a:r>
              <a:rPr lang="en-US" sz="1700" err="1">
                <a:solidFill>
                  <a:srgbClr val="FFFFFF"/>
                </a:solidFill>
              </a:rPr>
              <a:t>NbS</a:t>
            </a:r>
            <a:r>
              <a:rPr lang="en-US" sz="1700">
                <a:solidFill>
                  <a:srgbClr val="FFFFFF"/>
                </a:solidFill>
              </a:rPr>
              <a:t> implementation -addressing climate mitigation and aligning to international commitments.</a:t>
            </a:r>
            <a:endParaRPr lang="en-US" sz="1700" i="0">
              <a:solidFill>
                <a:srgbClr val="FFFFFF"/>
              </a:solidFill>
              <a:effectLst/>
              <a:latin typeface="+mn-lt"/>
            </a:endParaRPr>
          </a:p>
        </p:txBody>
      </p:sp>
      <p:sp>
        <p:nvSpPr>
          <p:cNvPr id="20" name="Rectangle: Rounded Corners 19">
            <a:extLst>
              <a:ext uri="{FF2B5EF4-FFF2-40B4-BE49-F238E27FC236}">
                <a16:creationId xmlns:a16="http://schemas.microsoft.com/office/drawing/2014/main" id="{03E4E190-D867-866B-C10D-CDEFCF9DF1E0}"/>
              </a:ext>
            </a:extLst>
          </p:cNvPr>
          <p:cNvSpPr/>
          <p:nvPr/>
        </p:nvSpPr>
        <p:spPr>
          <a:xfrm>
            <a:off x="6107273" y="2653433"/>
            <a:ext cx="2546056" cy="3337600"/>
          </a:xfrm>
          <a:prstGeom prst="roundRect">
            <a:avLst/>
          </a:prstGeom>
          <a:solidFill>
            <a:srgbClr val="002062"/>
          </a:solidFill>
          <a:ln w="38100">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a:solidFill>
                  <a:srgbClr val="FFFFFF"/>
                </a:solidFill>
              </a:rPr>
              <a:t>Establish at least one national multi-stakeholder collaboration between governments, private sector, and CSOs to enhance and integrate </a:t>
            </a:r>
            <a:r>
              <a:rPr lang="en-US" sz="1700" err="1">
                <a:solidFill>
                  <a:srgbClr val="FFFFFF"/>
                </a:solidFill>
              </a:rPr>
              <a:t>NbS</a:t>
            </a:r>
            <a:r>
              <a:rPr lang="en-US" sz="1700">
                <a:solidFill>
                  <a:srgbClr val="FFFFFF"/>
                </a:solidFill>
              </a:rPr>
              <a:t> measures directly and indirectly into their national policies, strategies and action plans.</a:t>
            </a:r>
            <a:endParaRPr lang="en-US" sz="1700" i="0">
              <a:solidFill>
                <a:srgbClr val="FFFFFF"/>
              </a:solidFill>
              <a:effectLst/>
              <a:latin typeface="+mn-lt"/>
            </a:endParaRPr>
          </a:p>
        </p:txBody>
      </p:sp>
      <p:pic>
        <p:nvPicPr>
          <p:cNvPr id="26" name="Graphic 25" descr="Badge with solid fill">
            <a:extLst>
              <a:ext uri="{FF2B5EF4-FFF2-40B4-BE49-F238E27FC236}">
                <a16:creationId xmlns:a16="http://schemas.microsoft.com/office/drawing/2014/main" id="{849847C0-DDE4-DC64-E397-5341787D59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05255" y="2091507"/>
            <a:ext cx="518554" cy="518554"/>
          </a:xfrm>
          <a:prstGeom prst="rect">
            <a:avLst/>
          </a:prstGeom>
        </p:spPr>
      </p:pic>
    </p:spTree>
    <p:extLst>
      <p:ext uri="{BB962C8B-B14F-4D97-AF65-F5344CB8AC3E}">
        <p14:creationId xmlns:p14="http://schemas.microsoft.com/office/powerpoint/2010/main" val="4215970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FE89B-2082-C414-7E01-268A50C6F11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F69FBDB-59F4-23A2-DEB9-FE60FA6966F3}"/>
              </a:ext>
            </a:extLst>
          </p:cNvPr>
          <p:cNvSpPr>
            <a:spLocks noGrp="1"/>
          </p:cNvSpPr>
          <p:nvPr>
            <p:ph type="body" sz="quarter" idx="11"/>
          </p:nvPr>
        </p:nvSpPr>
        <p:spPr/>
        <p:txBody>
          <a:bodyPr anchor="ctr">
            <a:normAutofit/>
          </a:bodyPr>
          <a:lstStyle/>
          <a:p>
            <a:r>
              <a:rPr lang="en-GB"/>
              <a:t>Pillar 5 – Nature-based Solutions</a:t>
            </a:r>
          </a:p>
        </p:txBody>
      </p:sp>
      <p:sp>
        <p:nvSpPr>
          <p:cNvPr id="5" name="Text Placeholder 4">
            <a:extLst>
              <a:ext uri="{FF2B5EF4-FFF2-40B4-BE49-F238E27FC236}">
                <a16:creationId xmlns:a16="http://schemas.microsoft.com/office/drawing/2014/main" id="{61A352F1-90DE-FE29-99D5-CE5498DC3708}"/>
              </a:ext>
            </a:extLst>
          </p:cNvPr>
          <p:cNvSpPr>
            <a:spLocks noGrp="1"/>
          </p:cNvSpPr>
          <p:nvPr>
            <p:ph type="body" sz="quarter" idx="14"/>
          </p:nvPr>
        </p:nvSpPr>
        <p:spPr>
          <a:xfrm>
            <a:off x="515937" y="962526"/>
            <a:ext cx="11160125" cy="316206"/>
          </a:xfrm>
        </p:spPr>
        <p:txBody>
          <a:bodyPr>
            <a:normAutofit/>
          </a:bodyPr>
          <a:lstStyle/>
          <a:p>
            <a:r>
              <a:rPr lang="en-US"/>
              <a:t>Work Package 5.2: </a:t>
            </a:r>
            <a:r>
              <a:rPr lang="en-US" err="1"/>
              <a:t>NbS</a:t>
            </a:r>
            <a:r>
              <a:rPr lang="en-US"/>
              <a:t> models and monitoring. Financing for </a:t>
            </a:r>
            <a:r>
              <a:rPr lang="en-US" err="1"/>
              <a:t>NbS</a:t>
            </a:r>
            <a:r>
              <a:rPr lang="en-US"/>
              <a:t> research and development </a:t>
            </a:r>
          </a:p>
        </p:txBody>
      </p:sp>
      <p:pic>
        <p:nvPicPr>
          <p:cNvPr id="11" name="Graphic 10" descr="Badge 1 with solid fill">
            <a:extLst>
              <a:ext uri="{FF2B5EF4-FFF2-40B4-BE49-F238E27FC236}">
                <a16:creationId xmlns:a16="http://schemas.microsoft.com/office/drawing/2014/main" id="{FBA281C3-AFBB-A541-29D0-B61ED32A67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68609" y="2192495"/>
            <a:ext cx="518554" cy="518554"/>
          </a:xfrm>
          <a:prstGeom prst="rect">
            <a:avLst/>
          </a:prstGeom>
        </p:spPr>
      </p:pic>
      <p:sp>
        <p:nvSpPr>
          <p:cNvPr id="13" name="Rectangle: Rounded Corners 12">
            <a:extLst>
              <a:ext uri="{FF2B5EF4-FFF2-40B4-BE49-F238E27FC236}">
                <a16:creationId xmlns:a16="http://schemas.microsoft.com/office/drawing/2014/main" id="{8F330186-3FAB-34AD-2900-C2ACB6CA344E}"/>
              </a:ext>
            </a:extLst>
          </p:cNvPr>
          <p:cNvSpPr/>
          <p:nvPr/>
        </p:nvSpPr>
        <p:spPr>
          <a:xfrm>
            <a:off x="2187592" y="2754421"/>
            <a:ext cx="2546056" cy="3337600"/>
          </a:xfrm>
          <a:prstGeom prst="roundRect">
            <a:avLst/>
          </a:prstGeom>
          <a:solidFill>
            <a:srgbClr val="002062"/>
          </a:solidFill>
          <a:ln w="38100">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a:solidFill>
                  <a:srgbClr val="FFFFFF"/>
                </a:solidFill>
              </a:rPr>
              <a:t>Develop and pilot </a:t>
            </a:r>
            <a:r>
              <a:rPr lang="en-US" sz="1700" err="1">
                <a:solidFill>
                  <a:srgbClr val="FFFFFF"/>
                </a:solidFill>
              </a:rPr>
              <a:t>NbS’s</a:t>
            </a:r>
            <a:r>
              <a:rPr lang="en-US" sz="1700">
                <a:solidFill>
                  <a:srgbClr val="FFFFFF"/>
                </a:solidFill>
              </a:rPr>
              <a:t> that can be applied across ASEAN, integrating evidence-based research and local traditional knowledge. Ensure these are led by ASEAN stakeholders.</a:t>
            </a:r>
            <a:endParaRPr lang="en-US"/>
          </a:p>
          <a:p>
            <a:pPr algn="ctr"/>
            <a:endParaRPr lang="en-US" sz="1700" i="0">
              <a:solidFill>
                <a:srgbClr val="FFFFFF"/>
              </a:solidFill>
              <a:effectLst/>
              <a:latin typeface="+mn-lt"/>
            </a:endParaRPr>
          </a:p>
        </p:txBody>
      </p:sp>
      <p:sp>
        <p:nvSpPr>
          <p:cNvPr id="20" name="Rectangle: Rounded Corners 19">
            <a:extLst>
              <a:ext uri="{FF2B5EF4-FFF2-40B4-BE49-F238E27FC236}">
                <a16:creationId xmlns:a16="http://schemas.microsoft.com/office/drawing/2014/main" id="{0DCF2F1B-5A90-B0FB-18D4-2BB6ACF5280E}"/>
              </a:ext>
            </a:extLst>
          </p:cNvPr>
          <p:cNvSpPr/>
          <p:nvPr/>
        </p:nvSpPr>
        <p:spPr>
          <a:xfrm>
            <a:off x="4904598" y="2754421"/>
            <a:ext cx="2546056" cy="3337600"/>
          </a:xfrm>
          <a:prstGeom prst="roundRect">
            <a:avLst/>
          </a:prstGeom>
          <a:solidFill>
            <a:srgbClr val="002062"/>
          </a:solidFill>
          <a:ln w="38100">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a:solidFill>
                  <a:srgbClr val="FFFFFF"/>
                </a:solidFill>
              </a:rPr>
              <a:t>Establish and deploy a set of monitoring tools tailored to track and evaluate </a:t>
            </a:r>
            <a:r>
              <a:rPr lang="en-US" sz="1700" err="1">
                <a:solidFill>
                  <a:srgbClr val="FFFFFF"/>
                </a:solidFill>
              </a:rPr>
              <a:t>NbS</a:t>
            </a:r>
            <a:r>
              <a:rPr lang="en-US" sz="1700">
                <a:solidFill>
                  <a:srgbClr val="FFFFFF"/>
                </a:solidFill>
              </a:rPr>
              <a:t>, incorporating criteria that are appropriate for ASEAN to foster regional ownership through partnerships with relevant partners.</a:t>
            </a:r>
            <a:endParaRPr lang="en-US" sz="1700" i="0">
              <a:solidFill>
                <a:srgbClr val="FFFFFF"/>
              </a:solidFill>
              <a:effectLst/>
              <a:latin typeface="+mn-lt"/>
            </a:endParaRPr>
          </a:p>
        </p:txBody>
      </p:sp>
      <p:sp>
        <p:nvSpPr>
          <p:cNvPr id="21" name="Rectangle: Rounded Corners 20">
            <a:extLst>
              <a:ext uri="{FF2B5EF4-FFF2-40B4-BE49-F238E27FC236}">
                <a16:creationId xmlns:a16="http://schemas.microsoft.com/office/drawing/2014/main" id="{995EE69A-385A-9B1E-A955-92026F635635}"/>
              </a:ext>
            </a:extLst>
          </p:cNvPr>
          <p:cNvSpPr/>
          <p:nvPr/>
        </p:nvSpPr>
        <p:spPr>
          <a:xfrm>
            <a:off x="7582978" y="2754421"/>
            <a:ext cx="2546056" cy="3337600"/>
          </a:xfrm>
          <a:prstGeom prst="roundRect">
            <a:avLst/>
          </a:prstGeom>
          <a:solidFill>
            <a:srgbClr val="002062"/>
          </a:solidFill>
          <a:ln w="38100">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a:solidFill>
                  <a:srgbClr val="FFFFFF"/>
                </a:solidFill>
              </a:rPr>
              <a:t>Establish ASEAN demand informed R&amp;</a:t>
            </a:r>
            <a:r>
              <a:rPr lang="en-US" sz="1700" i="0">
                <a:solidFill>
                  <a:srgbClr val="FFFFFF"/>
                </a:solidFill>
                <a:effectLst/>
                <a:latin typeface="+mn-lt"/>
              </a:rPr>
              <a:t>D</a:t>
            </a:r>
            <a:r>
              <a:rPr lang="en-US" sz="1700">
                <a:solidFill>
                  <a:srgbClr val="FFFFFF"/>
                </a:solidFill>
              </a:rPr>
              <a:t> funding for </a:t>
            </a:r>
            <a:r>
              <a:rPr lang="en-US" sz="1700" err="1">
                <a:solidFill>
                  <a:srgbClr val="FFFFFF"/>
                </a:solidFill>
              </a:rPr>
              <a:t>NbS</a:t>
            </a:r>
            <a:r>
              <a:rPr lang="en-US" sz="1700">
                <a:solidFill>
                  <a:srgbClr val="FFFFFF"/>
                </a:solidFill>
              </a:rPr>
              <a:t> initiatives for climate mitigation.</a:t>
            </a:r>
            <a:endParaRPr lang="en-US"/>
          </a:p>
          <a:p>
            <a:pPr algn="ctr"/>
            <a:endParaRPr lang="en-US" sz="1700" i="0">
              <a:solidFill>
                <a:srgbClr val="FFFFFF"/>
              </a:solidFill>
              <a:effectLst/>
              <a:latin typeface="+mn-lt"/>
            </a:endParaRPr>
          </a:p>
        </p:txBody>
      </p:sp>
      <p:pic>
        <p:nvPicPr>
          <p:cNvPr id="25" name="Graphic 24" descr="Badge 3 with solid fill">
            <a:extLst>
              <a:ext uri="{FF2B5EF4-FFF2-40B4-BE49-F238E27FC236}">
                <a16:creationId xmlns:a16="http://schemas.microsoft.com/office/drawing/2014/main" id="{6E35B7C0-04FF-6D90-6B9F-D41F89500B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2578" y="2192495"/>
            <a:ext cx="518554" cy="518554"/>
          </a:xfrm>
          <a:prstGeom prst="rect">
            <a:avLst/>
          </a:prstGeom>
        </p:spPr>
      </p:pic>
      <p:pic>
        <p:nvPicPr>
          <p:cNvPr id="26" name="Graphic 25" descr="Badge with solid fill">
            <a:extLst>
              <a:ext uri="{FF2B5EF4-FFF2-40B4-BE49-F238E27FC236}">
                <a16:creationId xmlns:a16="http://schemas.microsoft.com/office/drawing/2014/main" id="{67F0852C-D8A4-3F86-0EA2-2DD2E21A37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02580" y="2192495"/>
            <a:ext cx="518554" cy="518554"/>
          </a:xfrm>
          <a:prstGeom prst="rect">
            <a:avLst/>
          </a:prstGeom>
        </p:spPr>
      </p:pic>
    </p:spTree>
    <p:extLst>
      <p:ext uri="{BB962C8B-B14F-4D97-AF65-F5344CB8AC3E}">
        <p14:creationId xmlns:p14="http://schemas.microsoft.com/office/powerpoint/2010/main" val="392722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63C68-E404-A6D7-C87F-009F112820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FBE6DAF-E90B-5AC3-6F0C-6BE64C76FBFD}"/>
              </a:ext>
            </a:extLst>
          </p:cNvPr>
          <p:cNvSpPr>
            <a:spLocks noGrp="1"/>
          </p:cNvSpPr>
          <p:nvPr>
            <p:ph type="body" sz="quarter" idx="11"/>
          </p:nvPr>
        </p:nvSpPr>
        <p:spPr/>
        <p:txBody>
          <a:bodyPr anchor="ctr">
            <a:normAutofit/>
          </a:bodyPr>
          <a:lstStyle/>
          <a:p>
            <a:r>
              <a:rPr lang="en-GB"/>
              <a:t>Pillar 5 – Nature-based Solutions</a:t>
            </a:r>
          </a:p>
        </p:txBody>
      </p:sp>
      <p:sp>
        <p:nvSpPr>
          <p:cNvPr id="5" name="Text Placeholder 4">
            <a:extLst>
              <a:ext uri="{FF2B5EF4-FFF2-40B4-BE49-F238E27FC236}">
                <a16:creationId xmlns:a16="http://schemas.microsoft.com/office/drawing/2014/main" id="{55ECD1FB-3B6E-DC0C-24D9-2431AD067C96}"/>
              </a:ext>
            </a:extLst>
          </p:cNvPr>
          <p:cNvSpPr>
            <a:spLocks noGrp="1"/>
          </p:cNvSpPr>
          <p:nvPr>
            <p:ph type="body" sz="quarter" idx="14"/>
          </p:nvPr>
        </p:nvSpPr>
        <p:spPr>
          <a:xfrm>
            <a:off x="515937" y="962526"/>
            <a:ext cx="11160125" cy="316206"/>
          </a:xfrm>
        </p:spPr>
        <p:txBody>
          <a:bodyPr>
            <a:normAutofit/>
          </a:bodyPr>
          <a:lstStyle/>
          <a:p>
            <a:r>
              <a:rPr lang="en-US"/>
              <a:t>Work Package 5.3: Nature-positive financing and businesses</a:t>
            </a:r>
          </a:p>
        </p:txBody>
      </p:sp>
      <p:pic>
        <p:nvPicPr>
          <p:cNvPr id="11" name="Graphic 10" descr="Badge 1 with solid fill">
            <a:extLst>
              <a:ext uri="{FF2B5EF4-FFF2-40B4-BE49-F238E27FC236}">
                <a16:creationId xmlns:a16="http://schemas.microsoft.com/office/drawing/2014/main" id="{9E8588A8-CCE5-2701-2333-74EF5FC8BE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4729" y="1268910"/>
            <a:ext cx="518554" cy="518554"/>
          </a:xfrm>
          <a:prstGeom prst="rect">
            <a:avLst/>
          </a:prstGeom>
        </p:spPr>
      </p:pic>
      <p:sp>
        <p:nvSpPr>
          <p:cNvPr id="13" name="Rectangle: Rounded Corners 12">
            <a:extLst>
              <a:ext uri="{FF2B5EF4-FFF2-40B4-BE49-F238E27FC236}">
                <a16:creationId xmlns:a16="http://schemas.microsoft.com/office/drawing/2014/main" id="{9CE0A8B1-54A7-C70E-87BD-589DB23D0D3B}"/>
              </a:ext>
            </a:extLst>
          </p:cNvPr>
          <p:cNvSpPr/>
          <p:nvPr/>
        </p:nvSpPr>
        <p:spPr>
          <a:xfrm>
            <a:off x="3463712" y="1830836"/>
            <a:ext cx="2546056" cy="4658674"/>
          </a:xfrm>
          <a:prstGeom prst="roundRect">
            <a:avLst/>
          </a:prstGeom>
          <a:solidFill>
            <a:srgbClr val="002062"/>
          </a:solidFill>
          <a:ln w="38100">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a:solidFill>
                  <a:srgbClr val="FFFFFF"/>
                </a:solidFill>
              </a:rPr>
              <a:t>Prepare the ground for an </a:t>
            </a:r>
            <a:r>
              <a:rPr lang="en-US" sz="1700" err="1">
                <a:solidFill>
                  <a:srgbClr val="FFFFFF"/>
                </a:solidFill>
              </a:rPr>
              <a:t>NbS</a:t>
            </a:r>
            <a:r>
              <a:rPr lang="en-US" sz="1700">
                <a:solidFill>
                  <a:srgbClr val="FFFFFF"/>
                </a:solidFill>
              </a:rPr>
              <a:t> impact fund which combines public, private, and philanthropic funding and encourage blended finance approaches for </a:t>
            </a:r>
            <a:r>
              <a:rPr lang="en-US" sz="1700" err="1">
                <a:solidFill>
                  <a:srgbClr val="FFFFFF"/>
                </a:solidFill>
              </a:rPr>
              <a:t>NbS</a:t>
            </a:r>
            <a:r>
              <a:rPr lang="en-US" sz="1700">
                <a:solidFill>
                  <a:srgbClr val="FFFFFF"/>
                </a:solidFill>
              </a:rPr>
              <a:t> which reduce risks associated with climate change.</a:t>
            </a:r>
            <a:endParaRPr lang="en-US" sz="1700" i="0">
              <a:solidFill>
                <a:srgbClr val="FFFFFF"/>
              </a:solidFill>
              <a:effectLst/>
              <a:latin typeface="+mn-lt"/>
            </a:endParaRPr>
          </a:p>
        </p:txBody>
      </p:sp>
      <p:sp>
        <p:nvSpPr>
          <p:cNvPr id="20" name="Rectangle: Rounded Corners 19">
            <a:extLst>
              <a:ext uri="{FF2B5EF4-FFF2-40B4-BE49-F238E27FC236}">
                <a16:creationId xmlns:a16="http://schemas.microsoft.com/office/drawing/2014/main" id="{527138F3-6689-EA76-ED5B-7B3481E46250}"/>
              </a:ext>
            </a:extLst>
          </p:cNvPr>
          <p:cNvSpPr/>
          <p:nvPr/>
        </p:nvSpPr>
        <p:spPr>
          <a:xfrm>
            <a:off x="6180719" y="1830836"/>
            <a:ext cx="2546056" cy="4658674"/>
          </a:xfrm>
          <a:prstGeom prst="roundRect">
            <a:avLst/>
          </a:prstGeom>
          <a:solidFill>
            <a:srgbClr val="002062"/>
          </a:solidFill>
          <a:ln w="38100">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lgn="just">
              <a:buFont typeface="Arial"/>
              <a:buChar char="•"/>
            </a:pPr>
            <a:r>
              <a:rPr lang="en-US" sz="1200">
                <a:solidFill>
                  <a:srgbClr val="FFFFFF"/>
                </a:solidFill>
              </a:rPr>
              <a:t>Develop access-to-finance advice for MSMEs. Offer targeted </a:t>
            </a:r>
            <a:r>
              <a:rPr lang="en-US" sz="1200" err="1">
                <a:solidFill>
                  <a:srgbClr val="FFFFFF"/>
                </a:solidFill>
              </a:rPr>
              <a:t>NbS</a:t>
            </a:r>
            <a:r>
              <a:rPr lang="en-US" sz="1200">
                <a:solidFill>
                  <a:srgbClr val="FFFFFF"/>
                </a:solidFill>
              </a:rPr>
              <a:t> technical for MSMEs to support the growth of nature positive businesses in ASEAN.</a:t>
            </a:r>
          </a:p>
          <a:p>
            <a:pPr marL="171450" indent="-171450" algn="just">
              <a:buFont typeface="Arial"/>
              <a:buChar char="•"/>
            </a:pPr>
            <a:endParaRPr lang="en-US" sz="1200"/>
          </a:p>
          <a:p>
            <a:pPr marL="171450" indent="-171450" algn="just">
              <a:buFont typeface="Arial"/>
              <a:buChar char="•"/>
            </a:pPr>
            <a:r>
              <a:rPr lang="en-US" sz="1200">
                <a:solidFill>
                  <a:srgbClr val="FFFFFF"/>
                </a:solidFill>
              </a:rPr>
              <a:t>Work with existing green finance actors (covering e.g. nature credits, carbon credits, biodiversity offsets, </a:t>
            </a:r>
            <a:r>
              <a:rPr lang="en-US" sz="1200" err="1">
                <a:solidFill>
                  <a:srgbClr val="FFFFFF"/>
                </a:solidFill>
              </a:rPr>
              <a:t>etc</a:t>
            </a:r>
            <a:r>
              <a:rPr lang="en-US" sz="1200">
                <a:solidFill>
                  <a:srgbClr val="FFFFFF"/>
                </a:solidFill>
              </a:rPr>
              <a:t>) to link them with MSME’s in ASEAN.</a:t>
            </a:r>
          </a:p>
          <a:p>
            <a:pPr algn="just"/>
            <a:endParaRPr lang="en-US" sz="1200"/>
          </a:p>
          <a:p>
            <a:pPr marL="171450" indent="-171450" algn="just">
              <a:buFont typeface="Arial"/>
              <a:buChar char="•"/>
            </a:pPr>
            <a:r>
              <a:rPr lang="en-US" sz="1200">
                <a:solidFill>
                  <a:srgbClr val="FFFFFF"/>
                </a:solidFill>
              </a:rPr>
              <a:t>Strengthen MSMEs and venture/enterprise </a:t>
            </a:r>
            <a:r>
              <a:rPr lang="en-US" sz="1200" err="1">
                <a:solidFill>
                  <a:srgbClr val="FFFFFF"/>
                </a:solidFill>
              </a:rPr>
              <a:t>NbS</a:t>
            </a:r>
            <a:r>
              <a:rPr lang="en-US" sz="1200">
                <a:solidFill>
                  <a:srgbClr val="FFFFFF"/>
                </a:solidFill>
              </a:rPr>
              <a:t> capacity through technical assistance to help them scale, </a:t>
            </a:r>
            <a:r>
              <a:rPr lang="en-US" sz="1200" err="1">
                <a:solidFill>
                  <a:srgbClr val="FFFFFF"/>
                </a:solidFill>
              </a:rPr>
              <a:t>commercialise</a:t>
            </a:r>
            <a:r>
              <a:rPr lang="en-US" sz="1200">
                <a:solidFill>
                  <a:srgbClr val="FFFFFF"/>
                </a:solidFill>
              </a:rPr>
              <a:t>, become profitable, and attract investment for sustainable businesses – promoting their role as future suppliers of </a:t>
            </a:r>
            <a:r>
              <a:rPr lang="en-US" sz="1200" err="1">
                <a:solidFill>
                  <a:srgbClr val="FFFFFF"/>
                </a:solidFill>
              </a:rPr>
              <a:t>NbS</a:t>
            </a:r>
            <a:r>
              <a:rPr lang="en-US" sz="1200">
                <a:solidFill>
                  <a:srgbClr val="FFFFFF"/>
                </a:solidFill>
              </a:rPr>
              <a:t>.</a:t>
            </a:r>
            <a:endParaRPr lang="en-US" sz="1200"/>
          </a:p>
        </p:txBody>
      </p:sp>
      <p:pic>
        <p:nvPicPr>
          <p:cNvPr id="26" name="Graphic 25" descr="Badge with solid fill">
            <a:extLst>
              <a:ext uri="{FF2B5EF4-FFF2-40B4-BE49-F238E27FC236}">
                <a16:creationId xmlns:a16="http://schemas.microsoft.com/office/drawing/2014/main" id="{3761F951-1A5B-5A31-2AD9-F6A4C01F82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78700" y="1268910"/>
            <a:ext cx="518554" cy="518554"/>
          </a:xfrm>
          <a:prstGeom prst="rect">
            <a:avLst/>
          </a:prstGeom>
        </p:spPr>
      </p:pic>
    </p:spTree>
    <p:extLst>
      <p:ext uri="{BB962C8B-B14F-4D97-AF65-F5344CB8AC3E}">
        <p14:creationId xmlns:p14="http://schemas.microsoft.com/office/powerpoint/2010/main" val="357352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F1F839-3DF4-40CD-90B7-3857317B90F0}"/>
              </a:ext>
            </a:extLst>
          </p:cNvPr>
          <p:cNvSpPr>
            <a:spLocks noGrp="1"/>
          </p:cNvSpPr>
          <p:nvPr>
            <p:ph type="body" sz="quarter" idx="12"/>
          </p:nvPr>
        </p:nvSpPr>
        <p:spPr>
          <a:xfrm>
            <a:off x="6864040" y="2452010"/>
            <a:ext cx="3966022" cy="1953980"/>
          </a:xfrm>
          <a:solidFill>
            <a:schemeClr val="bg1"/>
          </a:solidFill>
        </p:spPr>
        <p:txBody>
          <a:bodyPr anchor="ctr">
            <a:normAutofit/>
          </a:bodyPr>
          <a:lstStyle/>
          <a:p>
            <a:pPr algn="ctr"/>
            <a:r>
              <a:rPr lang="en-GB" sz="4800" b="1"/>
              <a:t>Zoom</a:t>
            </a:r>
          </a:p>
        </p:txBody>
      </p:sp>
      <p:sp>
        <p:nvSpPr>
          <p:cNvPr id="3" name="Text Placeholder 2">
            <a:extLst>
              <a:ext uri="{FF2B5EF4-FFF2-40B4-BE49-F238E27FC236}">
                <a16:creationId xmlns:a16="http://schemas.microsoft.com/office/drawing/2014/main" id="{AEDEDADA-4203-4189-8BA9-86B57D16CA3A}"/>
              </a:ext>
            </a:extLst>
          </p:cNvPr>
          <p:cNvSpPr>
            <a:spLocks noGrp="1"/>
          </p:cNvSpPr>
          <p:nvPr>
            <p:ph type="body" sz="quarter" idx="13"/>
          </p:nvPr>
        </p:nvSpPr>
        <p:spPr/>
        <p:txBody>
          <a:bodyPr/>
          <a:lstStyle/>
          <a:p>
            <a:r>
              <a:rPr lang="en-GB" sz="5400" b="1"/>
              <a:t>Audience poll</a:t>
            </a:r>
          </a:p>
        </p:txBody>
      </p:sp>
    </p:spTree>
    <p:extLst>
      <p:ext uri="{BB962C8B-B14F-4D97-AF65-F5344CB8AC3E}">
        <p14:creationId xmlns:p14="http://schemas.microsoft.com/office/powerpoint/2010/main" val="3750159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F1F839-3DF4-40CD-90B7-3857317B90F0}"/>
              </a:ext>
            </a:extLst>
          </p:cNvPr>
          <p:cNvSpPr>
            <a:spLocks noGrp="1"/>
          </p:cNvSpPr>
          <p:nvPr>
            <p:ph type="body" sz="quarter" idx="12"/>
          </p:nvPr>
        </p:nvSpPr>
        <p:spPr>
          <a:xfrm>
            <a:off x="7079798" y="2452010"/>
            <a:ext cx="3966022" cy="1953980"/>
          </a:xfrm>
          <a:solidFill>
            <a:schemeClr val="bg1"/>
          </a:solidFill>
        </p:spPr>
        <p:txBody>
          <a:bodyPr anchor="ctr">
            <a:normAutofit/>
          </a:bodyPr>
          <a:lstStyle/>
          <a:p>
            <a:pPr algn="ctr"/>
            <a:r>
              <a:rPr lang="en-GB" sz="4800" b="1"/>
              <a:t>5 min break</a:t>
            </a:r>
          </a:p>
        </p:txBody>
      </p:sp>
      <p:sp>
        <p:nvSpPr>
          <p:cNvPr id="3" name="Text Placeholder 2">
            <a:extLst>
              <a:ext uri="{FF2B5EF4-FFF2-40B4-BE49-F238E27FC236}">
                <a16:creationId xmlns:a16="http://schemas.microsoft.com/office/drawing/2014/main" id="{AEDEDADA-4203-4189-8BA9-86B57D16CA3A}"/>
              </a:ext>
            </a:extLst>
          </p:cNvPr>
          <p:cNvSpPr>
            <a:spLocks noGrp="1"/>
          </p:cNvSpPr>
          <p:nvPr>
            <p:ph type="body" sz="quarter" idx="13"/>
          </p:nvPr>
        </p:nvSpPr>
        <p:spPr/>
        <p:txBody>
          <a:bodyPr/>
          <a:lstStyle/>
          <a:p>
            <a:r>
              <a:rPr lang="en-GB" sz="5400" b="1"/>
              <a:t>5 min break</a:t>
            </a:r>
          </a:p>
        </p:txBody>
      </p:sp>
    </p:spTree>
    <p:extLst>
      <p:ext uri="{BB962C8B-B14F-4D97-AF65-F5344CB8AC3E}">
        <p14:creationId xmlns:p14="http://schemas.microsoft.com/office/powerpoint/2010/main" val="452901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4D6AB-1351-4777-901A-0F8A6AC67465}"/>
              </a:ext>
            </a:extLst>
          </p:cNvPr>
          <p:cNvSpPr>
            <a:spLocks noGrp="1"/>
          </p:cNvSpPr>
          <p:nvPr>
            <p:ph type="body" sz="quarter" idx="12"/>
          </p:nvPr>
        </p:nvSpPr>
        <p:spPr>
          <a:xfrm>
            <a:off x="7125352" y="2193522"/>
            <a:ext cx="4550710" cy="1454955"/>
          </a:xfrm>
        </p:spPr>
        <p:txBody>
          <a:bodyPr anchor="t">
            <a:normAutofit fontScale="92500"/>
          </a:bodyPr>
          <a:lstStyle/>
          <a:p>
            <a:r>
              <a:rPr lang="en-GB" sz="4800" b="1"/>
              <a:t>Application Process and Requirements</a:t>
            </a:r>
          </a:p>
          <a:p>
            <a:endParaRPr lang="en-GB" b="1"/>
          </a:p>
        </p:txBody>
      </p:sp>
      <p:sp>
        <p:nvSpPr>
          <p:cNvPr id="3" name="Text Placeholder 2">
            <a:extLst>
              <a:ext uri="{FF2B5EF4-FFF2-40B4-BE49-F238E27FC236}">
                <a16:creationId xmlns:a16="http://schemas.microsoft.com/office/drawing/2014/main" id="{0D6A102B-44DD-450B-8C2B-718D184C2DE5}"/>
              </a:ext>
            </a:extLst>
          </p:cNvPr>
          <p:cNvSpPr>
            <a:spLocks noGrp="1"/>
          </p:cNvSpPr>
          <p:nvPr>
            <p:ph type="body" sz="quarter" idx="13"/>
          </p:nvPr>
        </p:nvSpPr>
        <p:spPr/>
        <p:txBody>
          <a:bodyPr/>
          <a:lstStyle/>
          <a:p>
            <a:r>
              <a:rPr lang="en-GB"/>
              <a:t>05</a:t>
            </a:r>
          </a:p>
        </p:txBody>
      </p:sp>
      <p:sp>
        <p:nvSpPr>
          <p:cNvPr id="4" name="Text Placeholder 1">
            <a:extLst>
              <a:ext uri="{FF2B5EF4-FFF2-40B4-BE49-F238E27FC236}">
                <a16:creationId xmlns:a16="http://schemas.microsoft.com/office/drawing/2014/main" id="{D2E10CBF-0DD8-47B5-81A1-63D5550C21E9}"/>
              </a:ext>
            </a:extLst>
          </p:cNvPr>
          <p:cNvSpPr txBox="1">
            <a:spLocks/>
          </p:cNvSpPr>
          <p:nvPr/>
        </p:nvSpPr>
        <p:spPr>
          <a:xfrm>
            <a:off x="7125352" y="4555928"/>
            <a:ext cx="4550711" cy="1241557"/>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Clr>
                <a:srgbClr val="002062"/>
              </a:buClr>
              <a:buFont typeface="Arial" panose="020B0604020202020204" pitchFamily="34" charset="0"/>
              <a:buNone/>
              <a:defRPr sz="44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2400" b="1">
                <a:solidFill>
                  <a:schemeClr val="tx1"/>
                </a:solidFill>
                <a:latin typeface="+mn-lt"/>
              </a:rPr>
              <a:t>Ridwan Kurniawan</a:t>
            </a:r>
          </a:p>
          <a:p>
            <a:pPr>
              <a:spcBef>
                <a:spcPts val="600"/>
              </a:spcBef>
            </a:pPr>
            <a:r>
              <a:rPr lang="en-GB" sz="2400" i="1">
                <a:solidFill>
                  <a:schemeClr val="tx1"/>
                </a:solidFill>
                <a:latin typeface="+mn-lt"/>
              </a:rPr>
              <a:t>ASEAN-UK GTF Fund Manager, Palladium</a:t>
            </a:r>
          </a:p>
        </p:txBody>
      </p:sp>
    </p:spTree>
    <p:extLst>
      <p:ext uri="{BB962C8B-B14F-4D97-AF65-F5344CB8AC3E}">
        <p14:creationId xmlns:p14="http://schemas.microsoft.com/office/powerpoint/2010/main" val="365115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411AEE-3C0D-2749-8077-041E535160CA}"/>
              </a:ext>
            </a:extLst>
          </p:cNvPr>
          <p:cNvSpPr>
            <a:spLocks noGrp="1"/>
          </p:cNvSpPr>
          <p:nvPr>
            <p:ph type="body" sz="quarter" idx="11"/>
          </p:nvPr>
        </p:nvSpPr>
        <p:spPr/>
        <p:txBody>
          <a:bodyPr>
            <a:normAutofit/>
          </a:bodyPr>
          <a:lstStyle/>
          <a:p>
            <a:r>
              <a:rPr lang="en-GB">
                <a:solidFill>
                  <a:srgbClr val="002062"/>
                </a:solidFill>
              </a:rPr>
              <a:t>Eligibility requirements</a:t>
            </a:r>
          </a:p>
        </p:txBody>
      </p:sp>
      <p:sp>
        <p:nvSpPr>
          <p:cNvPr id="2" name="Content Placeholder 1">
            <a:extLst>
              <a:ext uri="{FF2B5EF4-FFF2-40B4-BE49-F238E27FC236}">
                <a16:creationId xmlns:a16="http://schemas.microsoft.com/office/drawing/2014/main" id="{3579E52C-9F85-BB44-86A0-FD067204743B}"/>
              </a:ext>
            </a:extLst>
          </p:cNvPr>
          <p:cNvSpPr>
            <a:spLocks noGrp="1"/>
          </p:cNvSpPr>
          <p:nvPr>
            <p:ph sz="quarter" idx="13"/>
          </p:nvPr>
        </p:nvSpPr>
        <p:spPr>
          <a:xfrm>
            <a:off x="494569" y="2153996"/>
            <a:ext cx="7519698" cy="4647600"/>
          </a:xfrm>
        </p:spPr>
        <p:txBody>
          <a:bodyPr vert="horz" lIns="0" tIns="0" rIns="0" bIns="0" numCol="1" spcCol="540000" rtlCol="0" anchor="t">
            <a:noAutofit/>
          </a:bodyPr>
          <a:lstStyle/>
          <a:p>
            <a:pPr marL="285750" indent="-285750" algn="just">
              <a:lnSpc>
                <a:spcPct val="100000"/>
              </a:lnSpc>
              <a:buFont typeface="Wingdings" pitchFamily="2" charset="2"/>
              <a:buChar char="ü"/>
            </a:pPr>
            <a:r>
              <a:rPr lang="en-GB" sz="1600">
                <a:cs typeface="Arial"/>
              </a:rPr>
              <a:t>Think tanks, consultancies (private sector firms), academic institutions, NGOs, professional associations or similar organisations that have the knowledge, skills and experience to deliver Technical Assistance projects relating to one of the priority sectors outlined</a:t>
            </a:r>
            <a:endParaRPr lang="en-US">
              <a:cs typeface="Arial"/>
            </a:endParaRPr>
          </a:p>
          <a:p>
            <a:pPr marL="285750" indent="-285750" algn="just">
              <a:lnSpc>
                <a:spcPct val="100000"/>
              </a:lnSpc>
              <a:buFont typeface="Wingdings" pitchFamily="2" charset="2"/>
              <a:buChar char="ü"/>
            </a:pPr>
            <a:r>
              <a:rPr lang="en-GB" sz="1600">
                <a:cs typeface="Arial"/>
              </a:rPr>
              <a:t>Experience of delivering similar projects   </a:t>
            </a:r>
          </a:p>
          <a:p>
            <a:pPr marL="285750" indent="-285750" algn="just">
              <a:lnSpc>
                <a:spcPct val="100000"/>
              </a:lnSpc>
              <a:buFont typeface="Wingdings" pitchFamily="2" charset="2"/>
              <a:buChar char="ü"/>
            </a:pPr>
            <a:r>
              <a:rPr lang="en-US" sz="1600" err="1">
                <a:cs typeface="Arial"/>
              </a:rPr>
              <a:t>Organisations</a:t>
            </a:r>
            <a:r>
              <a:rPr lang="en-US" sz="1600">
                <a:cs typeface="Arial"/>
              </a:rPr>
              <a:t> with direct experience working with ASEAN in the region are encouraged to apply. Consortia of international and national </a:t>
            </a:r>
            <a:r>
              <a:rPr lang="en-US" sz="1600" err="1">
                <a:cs typeface="Arial"/>
              </a:rPr>
              <a:t>organisations</a:t>
            </a:r>
            <a:r>
              <a:rPr lang="en-US" sz="1600">
                <a:cs typeface="Arial"/>
              </a:rPr>
              <a:t> with extensive experience in Southeast Asia are required.</a:t>
            </a:r>
          </a:p>
          <a:p>
            <a:pPr marL="285750" indent="-285750" algn="just">
              <a:lnSpc>
                <a:spcPct val="100000"/>
              </a:lnSpc>
              <a:buFont typeface="Wingdings" pitchFamily="2" charset="2"/>
              <a:buChar char="ü"/>
            </a:pPr>
            <a:r>
              <a:rPr lang="en-GB" sz="1600">
                <a:cs typeface="Arial"/>
              </a:rPr>
              <a:t>Government agencies including ASEAN Secretariat are </a:t>
            </a:r>
            <a:r>
              <a:rPr lang="en-GB" sz="1600" u="sng">
                <a:cs typeface="Arial"/>
              </a:rPr>
              <a:t>not</a:t>
            </a:r>
            <a:r>
              <a:rPr lang="en-GB" sz="1600">
                <a:cs typeface="Arial"/>
              </a:rPr>
              <a:t> eligible to apply either as a lead organisation, or as a partner organisation within a consortium</a:t>
            </a:r>
            <a:endParaRPr lang="en-US" sz="1600">
              <a:cs typeface="Arial"/>
            </a:endParaRPr>
          </a:p>
        </p:txBody>
      </p:sp>
      <p:sp>
        <p:nvSpPr>
          <p:cNvPr id="3" name="Text Placeholder 2">
            <a:extLst>
              <a:ext uri="{FF2B5EF4-FFF2-40B4-BE49-F238E27FC236}">
                <a16:creationId xmlns:a16="http://schemas.microsoft.com/office/drawing/2014/main" id="{2CF56BC7-F03F-3D38-E211-C27FA9C4A59F}"/>
              </a:ext>
            </a:extLst>
          </p:cNvPr>
          <p:cNvSpPr>
            <a:spLocks noGrp="1"/>
          </p:cNvSpPr>
          <p:nvPr>
            <p:ph type="body" sz="quarter" idx="4294967295"/>
          </p:nvPr>
        </p:nvSpPr>
        <p:spPr>
          <a:xfrm>
            <a:off x="527549" y="1077815"/>
            <a:ext cx="5507038" cy="338137"/>
          </a:xfrm>
        </p:spPr>
        <p:txBody>
          <a:bodyPr>
            <a:normAutofit/>
          </a:bodyPr>
          <a:lstStyle/>
          <a:p>
            <a:pPr marL="0" indent="0">
              <a:buNone/>
            </a:pPr>
            <a:r>
              <a:rPr lang="en-US"/>
              <a:t>One stage open and competitive Call for Proposals</a:t>
            </a:r>
          </a:p>
        </p:txBody>
      </p:sp>
      <p:sp>
        <p:nvSpPr>
          <p:cNvPr id="8" name="Content Placeholder 4">
            <a:extLst>
              <a:ext uri="{FF2B5EF4-FFF2-40B4-BE49-F238E27FC236}">
                <a16:creationId xmlns:a16="http://schemas.microsoft.com/office/drawing/2014/main" id="{3640F069-CC1D-1E40-B235-82EBE65B460A}"/>
              </a:ext>
            </a:extLst>
          </p:cNvPr>
          <p:cNvSpPr txBox="1">
            <a:spLocks/>
          </p:cNvSpPr>
          <p:nvPr/>
        </p:nvSpPr>
        <p:spPr>
          <a:xfrm>
            <a:off x="389373" y="1629071"/>
            <a:ext cx="2737682" cy="51283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a:t>Organisation eligibility</a:t>
            </a:r>
            <a:r>
              <a:rPr lang="en-GB"/>
              <a:t> </a:t>
            </a:r>
            <a:endParaRPr lang="en-US"/>
          </a:p>
        </p:txBody>
      </p:sp>
      <p:sp>
        <p:nvSpPr>
          <p:cNvPr id="9" name="Content Placeholder 4">
            <a:extLst>
              <a:ext uri="{FF2B5EF4-FFF2-40B4-BE49-F238E27FC236}">
                <a16:creationId xmlns:a16="http://schemas.microsoft.com/office/drawing/2014/main" id="{395FBF10-17B3-A74F-B718-EAD46A4B74AA}"/>
              </a:ext>
            </a:extLst>
          </p:cNvPr>
          <p:cNvSpPr txBox="1">
            <a:spLocks/>
          </p:cNvSpPr>
          <p:nvPr/>
        </p:nvSpPr>
        <p:spPr>
          <a:xfrm>
            <a:off x="6096000" y="1415952"/>
            <a:ext cx="2737682" cy="51283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a:solidFill>
                  <a:schemeClr val="bg1"/>
                </a:solidFill>
              </a:rPr>
              <a:t>Project eligibility</a:t>
            </a:r>
            <a:r>
              <a:rPr lang="en-GB">
                <a:solidFill>
                  <a:schemeClr val="bg1"/>
                </a:solidFill>
              </a:rPr>
              <a:t> </a:t>
            </a:r>
            <a:endParaRPr lang="en-US">
              <a:solidFill>
                <a:schemeClr val="bg1"/>
              </a:solidFill>
            </a:endParaRPr>
          </a:p>
        </p:txBody>
      </p:sp>
    </p:spTree>
    <p:extLst>
      <p:ext uri="{BB962C8B-B14F-4D97-AF65-F5344CB8AC3E}">
        <p14:creationId xmlns:p14="http://schemas.microsoft.com/office/powerpoint/2010/main" val="737133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A68FB5-2820-35C4-FBF9-5933B07173E9}"/>
              </a:ext>
            </a:extLst>
          </p:cNvPr>
          <p:cNvSpPr>
            <a:spLocks noGrp="1"/>
          </p:cNvSpPr>
          <p:nvPr>
            <p:ph type="body" sz="quarter" idx="11"/>
          </p:nvPr>
        </p:nvSpPr>
        <p:spPr/>
        <p:txBody>
          <a:bodyPr/>
          <a:lstStyle/>
          <a:p>
            <a:r>
              <a:rPr lang="en-GB">
                <a:solidFill>
                  <a:srgbClr val="002062"/>
                </a:solidFill>
              </a:rPr>
              <a:t>Eligibility requirements</a:t>
            </a:r>
          </a:p>
        </p:txBody>
      </p:sp>
      <p:sp>
        <p:nvSpPr>
          <p:cNvPr id="3" name="Content Placeholder 2">
            <a:extLst>
              <a:ext uri="{FF2B5EF4-FFF2-40B4-BE49-F238E27FC236}">
                <a16:creationId xmlns:a16="http://schemas.microsoft.com/office/drawing/2014/main" id="{E18F33D5-E55D-6AC2-3D13-6A23AE7C3141}"/>
              </a:ext>
            </a:extLst>
          </p:cNvPr>
          <p:cNvSpPr>
            <a:spLocks noGrp="1"/>
          </p:cNvSpPr>
          <p:nvPr>
            <p:ph sz="quarter" idx="13"/>
          </p:nvPr>
        </p:nvSpPr>
        <p:spPr>
          <a:xfrm>
            <a:off x="515939" y="1893094"/>
            <a:ext cx="7519698" cy="4425798"/>
          </a:xfrm>
        </p:spPr>
        <p:txBody>
          <a:bodyPr>
            <a:normAutofit fontScale="92500" lnSpcReduction="10000"/>
          </a:bodyPr>
          <a:lstStyle/>
          <a:p>
            <a:pPr marL="285750" indent="-285750">
              <a:buFont typeface="Wingdings" panose="05000000000000000000" pitchFamily="2" charset="2"/>
              <a:buChar char="ü"/>
            </a:pPr>
            <a:r>
              <a:rPr lang="en-US"/>
              <a:t>Responding directly to the work packages of ASEAN-UK GTF mostly on </a:t>
            </a:r>
            <a:r>
              <a:rPr lang="en-US" b="1"/>
              <a:t>technical assistance and capacity building </a:t>
            </a:r>
          </a:p>
          <a:p>
            <a:pPr marL="285750" indent="-285750">
              <a:buFont typeface="Wingdings" panose="05000000000000000000" pitchFamily="2" charset="2"/>
              <a:buChar char="ü"/>
            </a:pPr>
            <a:r>
              <a:rPr lang="en-US"/>
              <a:t>Bidders </a:t>
            </a:r>
            <a:r>
              <a:rPr lang="en-US" b="1"/>
              <a:t>can submit multiple proposals</a:t>
            </a:r>
            <a:r>
              <a:rPr lang="en-US"/>
              <a:t>, with each proposal addressing a different work package.</a:t>
            </a:r>
          </a:p>
          <a:p>
            <a:pPr marL="285750" indent="-285750">
              <a:buFont typeface="Wingdings" panose="05000000000000000000" pitchFamily="2" charset="2"/>
              <a:buChar char="ü"/>
            </a:pPr>
            <a:r>
              <a:rPr lang="en-US"/>
              <a:t>Demonstrate clear pathways and plan to engage intended </a:t>
            </a:r>
            <a:r>
              <a:rPr lang="en-US" b="1"/>
              <a:t>stakeholders in ASEAN (ASEAN Secretariat, ASEAN Sectoral Bodies, and ASEAN Entities) and Timor-Leste</a:t>
            </a:r>
          </a:p>
          <a:p>
            <a:pPr marL="285750" indent="-285750">
              <a:buFont typeface="Wingdings" panose="05000000000000000000" pitchFamily="2" charset="2"/>
              <a:buChar char="ü"/>
            </a:pPr>
            <a:r>
              <a:rPr lang="en-US"/>
              <a:t>Projects implementation are up to </a:t>
            </a:r>
            <a:r>
              <a:rPr lang="en-US" b="1"/>
              <a:t>15 months (estimated start in October 2025 and end in December 2026)</a:t>
            </a:r>
          </a:p>
          <a:p>
            <a:pPr marL="285750" indent="-285750">
              <a:buFont typeface="Wingdings" panose="05000000000000000000" pitchFamily="2" charset="2"/>
              <a:buChar char="ü"/>
            </a:pPr>
            <a:r>
              <a:rPr lang="en-US"/>
              <a:t>During implementation, projects may have the </a:t>
            </a:r>
            <a:r>
              <a:rPr lang="en-US" b="1"/>
              <a:t>opportunity to access funding that can support piloting</a:t>
            </a:r>
            <a:r>
              <a:rPr lang="en-US"/>
              <a:t> of climate-smart technology innovations, blended financing, investment transaction facilitation, or general climate mitigation project preparations.</a:t>
            </a:r>
          </a:p>
          <a:p>
            <a:pPr marL="285750" indent="-285750">
              <a:buFont typeface="Wingdings" panose="05000000000000000000" pitchFamily="2" charset="2"/>
              <a:buChar char="ü"/>
            </a:pPr>
            <a:r>
              <a:rPr lang="en-US"/>
              <a:t>Up to </a:t>
            </a:r>
            <a:r>
              <a:rPr lang="en-US" b="1"/>
              <a:t>£800,000 </a:t>
            </a:r>
            <a:r>
              <a:rPr lang="en-US"/>
              <a:t>per project per year with </a:t>
            </a:r>
            <a:r>
              <a:rPr lang="en-US" b="1"/>
              <a:t>dedicated resource and time to seek for ASEAN accreditation/</a:t>
            </a:r>
            <a:r>
              <a:rPr lang="en-US" b="1" err="1"/>
              <a:t>formalisation</a:t>
            </a:r>
            <a:r>
              <a:rPr lang="en-US" b="1"/>
              <a:t> </a:t>
            </a:r>
            <a:r>
              <a:rPr lang="en-US"/>
              <a:t>during inception phase</a:t>
            </a:r>
          </a:p>
          <a:p>
            <a:pPr marL="285750" indent="-285750">
              <a:buFont typeface="Wingdings" panose="05000000000000000000" pitchFamily="2" charset="2"/>
              <a:buChar char="ü"/>
            </a:pPr>
            <a:r>
              <a:rPr lang="en-US"/>
              <a:t>Incorporating opportunities to advance GEDSI (Gender Equality, Disability, and Social Inclusion Strategy) and poverty reduction</a:t>
            </a:r>
          </a:p>
        </p:txBody>
      </p:sp>
      <p:sp>
        <p:nvSpPr>
          <p:cNvPr id="4" name="Content Placeholder 4">
            <a:extLst>
              <a:ext uri="{FF2B5EF4-FFF2-40B4-BE49-F238E27FC236}">
                <a16:creationId xmlns:a16="http://schemas.microsoft.com/office/drawing/2014/main" id="{061DA28E-81DA-4DA1-19B0-0661D139F883}"/>
              </a:ext>
            </a:extLst>
          </p:cNvPr>
          <p:cNvSpPr txBox="1">
            <a:spLocks/>
          </p:cNvSpPr>
          <p:nvPr/>
        </p:nvSpPr>
        <p:spPr>
          <a:xfrm>
            <a:off x="415392" y="1434555"/>
            <a:ext cx="2737682" cy="51283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a:t>Project eligibility</a:t>
            </a:r>
            <a:r>
              <a:rPr lang="en-GB"/>
              <a:t> </a:t>
            </a:r>
            <a:endParaRPr lang="en-US"/>
          </a:p>
        </p:txBody>
      </p:sp>
      <p:sp>
        <p:nvSpPr>
          <p:cNvPr id="5" name="Text Placeholder 2">
            <a:extLst>
              <a:ext uri="{FF2B5EF4-FFF2-40B4-BE49-F238E27FC236}">
                <a16:creationId xmlns:a16="http://schemas.microsoft.com/office/drawing/2014/main" id="{FA7F7C0E-889C-3F17-9906-11ED01631B96}"/>
              </a:ext>
            </a:extLst>
          </p:cNvPr>
          <p:cNvSpPr txBox="1">
            <a:spLocks/>
          </p:cNvSpPr>
          <p:nvPr/>
        </p:nvSpPr>
        <p:spPr>
          <a:xfrm>
            <a:off x="515939" y="1113799"/>
            <a:ext cx="5507038" cy="33813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One stage open and competitive Call for Proposals</a:t>
            </a:r>
          </a:p>
        </p:txBody>
      </p:sp>
    </p:spTree>
    <p:extLst>
      <p:ext uri="{BB962C8B-B14F-4D97-AF65-F5344CB8AC3E}">
        <p14:creationId xmlns:p14="http://schemas.microsoft.com/office/powerpoint/2010/main" val="16373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E123E-FDEB-DA2F-FF62-9F7E7F50719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19D358D-3186-57BF-12FD-25D522CD5825}"/>
              </a:ext>
            </a:extLst>
          </p:cNvPr>
          <p:cNvSpPr>
            <a:spLocks noGrp="1"/>
          </p:cNvSpPr>
          <p:nvPr>
            <p:ph type="body" sz="quarter" idx="11"/>
          </p:nvPr>
        </p:nvSpPr>
        <p:spPr>
          <a:xfrm>
            <a:off x="515937" y="748180"/>
            <a:ext cx="11160125" cy="413250"/>
          </a:xfrm>
        </p:spPr>
        <p:txBody>
          <a:bodyPr>
            <a:normAutofit fontScale="92500" lnSpcReduction="10000"/>
          </a:bodyPr>
          <a:lstStyle/>
          <a:p>
            <a:r>
              <a:rPr lang="en-GB" sz="3600"/>
              <a:t>Agenda</a:t>
            </a:r>
          </a:p>
        </p:txBody>
      </p:sp>
      <p:sp>
        <p:nvSpPr>
          <p:cNvPr id="24" name="Text Placeholder 17">
            <a:extLst>
              <a:ext uri="{FF2B5EF4-FFF2-40B4-BE49-F238E27FC236}">
                <a16:creationId xmlns:a16="http://schemas.microsoft.com/office/drawing/2014/main" id="{CFB8C6F7-DC42-76CB-A45F-1AB24A7F1304}"/>
              </a:ext>
            </a:extLst>
          </p:cNvPr>
          <p:cNvSpPr txBox="1">
            <a:spLocks/>
          </p:cNvSpPr>
          <p:nvPr/>
        </p:nvSpPr>
        <p:spPr>
          <a:xfrm>
            <a:off x="7116534" y="1050352"/>
            <a:ext cx="4429472" cy="4132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a:solidFill>
                  <a:schemeClr val="tx1">
                    <a:lumMod val="95000"/>
                    <a:lumOff val="5000"/>
                  </a:schemeClr>
                </a:solidFill>
              </a:rPr>
              <a:t>Welcoming remarks by UK Mission to ASEAN</a:t>
            </a:r>
          </a:p>
        </p:txBody>
      </p:sp>
      <p:sp>
        <p:nvSpPr>
          <p:cNvPr id="25" name="Text Placeholder 18">
            <a:extLst>
              <a:ext uri="{FF2B5EF4-FFF2-40B4-BE49-F238E27FC236}">
                <a16:creationId xmlns:a16="http://schemas.microsoft.com/office/drawing/2014/main" id="{C7E68B14-D7C5-C081-7A74-9145DCEE882E}"/>
              </a:ext>
            </a:extLst>
          </p:cNvPr>
          <p:cNvSpPr txBox="1">
            <a:spLocks/>
          </p:cNvSpPr>
          <p:nvPr/>
        </p:nvSpPr>
        <p:spPr>
          <a:xfrm>
            <a:off x="7116514" y="2587328"/>
            <a:ext cx="4556150" cy="42221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a:solidFill>
                  <a:schemeClr val="tx1">
                    <a:lumMod val="95000"/>
                    <a:lumOff val="5000"/>
                  </a:schemeClr>
                </a:solidFill>
              </a:rPr>
              <a:t>Introduction to ASEAN-UK GTF</a:t>
            </a:r>
          </a:p>
        </p:txBody>
      </p:sp>
      <p:sp>
        <p:nvSpPr>
          <p:cNvPr id="26" name="Text Placeholder 19">
            <a:extLst>
              <a:ext uri="{FF2B5EF4-FFF2-40B4-BE49-F238E27FC236}">
                <a16:creationId xmlns:a16="http://schemas.microsoft.com/office/drawing/2014/main" id="{0500EF76-D0CD-3A61-147A-5462A67193A1}"/>
              </a:ext>
            </a:extLst>
          </p:cNvPr>
          <p:cNvSpPr txBox="1">
            <a:spLocks/>
          </p:cNvSpPr>
          <p:nvPr/>
        </p:nvSpPr>
        <p:spPr>
          <a:xfrm>
            <a:off x="7116514" y="3357348"/>
            <a:ext cx="4556149" cy="4889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a:solidFill>
                  <a:schemeClr val="tx1">
                    <a:lumMod val="95000"/>
                    <a:lumOff val="5000"/>
                  </a:schemeClr>
                </a:solidFill>
              </a:rPr>
              <a:t>ASEAN-UK GTF - Call for Proposals </a:t>
            </a:r>
          </a:p>
        </p:txBody>
      </p:sp>
      <p:sp>
        <p:nvSpPr>
          <p:cNvPr id="27" name="Text Placeholder 20">
            <a:extLst>
              <a:ext uri="{FF2B5EF4-FFF2-40B4-BE49-F238E27FC236}">
                <a16:creationId xmlns:a16="http://schemas.microsoft.com/office/drawing/2014/main" id="{404E2FFF-A558-FF59-4878-4DA3D56CF19A}"/>
              </a:ext>
            </a:extLst>
          </p:cNvPr>
          <p:cNvSpPr txBox="1">
            <a:spLocks/>
          </p:cNvSpPr>
          <p:nvPr/>
        </p:nvSpPr>
        <p:spPr>
          <a:xfrm>
            <a:off x="7116515" y="4370045"/>
            <a:ext cx="4556396" cy="370119"/>
          </a:xfrm>
          <a:prstGeom prst="rect">
            <a:avLst/>
          </a:prstGeom>
        </p:spPr>
        <p:txBody>
          <a:bodyPr/>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a:solidFill>
                  <a:schemeClr val="tx1">
                    <a:lumMod val="95000"/>
                    <a:lumOff val="5000"/>
                  </a:schemeClr>
                </a:solidFill>
              </a:rPr>
              <a:t>Application process and requirements</a:t>
            </a:r>
          </a:p>
        </p:txBody>
      </p:sp>
      <p:sp>
        <p:nvSpPr>
          <p:cNvPr id="28" name="Text Placeholder 21">
            <a:extLst>
              <a:ext uri="{FF2B5EF4-FFF2-40B4-BE49-F238E27FC236}">
                <a16:creationId xmlns:a16="http://schemas.microsoft.com/office/drawing/2014/main" id="{BD9EE94F-F2CB-7043-CF4B-2E9B20CAD257}"/>
              </a:ext>
            </a:extLst>
          </p:cNvPr>
          <p:cNvSpPr txBox="1">
            <a:spLocks/>
          </p:cNvSpPr>
          <p:nvPr/>
        </p:nvSpPr>
        <p:spPr>
          <a:xfrm>
            <a:off x="7116515" y="5053247"/>
            <a:ext cx="4125076" cy="413250"/>
          </a:xfrm>
          <a:prstGeom prst="rect">
            <a:avLst/>
          </a:prstGeom>
        </p:spPr>
        <p:txBody>
          <a:bodyPr/>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a:solidFill>
                  <a:schemeClr val="tx1">
                    <a:lumMod val="95000"/>
                    <a:lumOff val="5000"/>
                  </a:schemeClr>
                </a:solidFill>
              </a:rPr>
              <a:t>Q&amp;A</a:t>
            </a:r>
          </a:p>
        </p:txBody>
      </p:sp>
      <p:sp>
        <p:nvSpPr>
          <p:cNvPr id="29" name="Text Placeholder 31">
            <a:extLst>
              <a:ext uri="{FF2B5EF4-FFF2-40B4-BE49-F238E27FC236}">
                <a16:creationId xmlns:a16="http://schemas.microsoft.com/office/drawing/2014/main" id="{C09446B7-C32B-33A3-EE4C-EE544AA9B2BB}"/>
              </a:ext>
            </a:extLst>
          </p:cNvPr>
          <p:cNvSpPr txBox="1">
            <a:spLocks/>
          </p:cNvSpPr>
          <p:nvPr/>
        </p:nvSpPr>
        <p:spPr>
          <a:xfrm>
            <a:off x="7211380" y="707278"/>
            <a:ext cx="2400387" cy="413250"/>
          </a:xfrm>
          <a:prstGeom prst="rect">
            <a:avLst/>
          </a:prstGeom>
        </p:spPr>
        <p:txBody>
          <a:bodyPr vert="horz" lIns="0" tIns="0" rIns="0" bIns="0" rtlCol="0" anchor="ctr" anchorCtr="0">
            <a:noAutofit/>
          </a:bodyPr>
          <a:lstStyle>
            <a:lvl1pPr marL="0" indent="0" algn="r" defTabSz="914491" rtl="0" eaLnBrk="1" latinLnBrk="0" hangingPunct="1">
              <a:lnSpc>
                <a:spcPct val="100000"/>
              </a:lnSpc>
              <a:spcBef>
                <a:spcPts val="0"/>
              </a:spcBef>
              <a:spcAft>
                <a:spcPts val="0"/>
              </a:spcAft>
              <a:buClr>
                <a:schemeClr val="accent1"/>
              </a:buClr>
              <a:buFont typeface="+mj-lt"/>
              <a:buNone/>
              <a:defRPr sz="1800" b="1" kern="1200">
                <a:solidFill>
                  <a:schemeClr val="accent1"/>
                </a:solidFill>
                <a:latin typeface="Arial" panose="020B0604020202020204" pitchFamily="34" charset="0"/>
                <a:ea typeface="+mn-ea"/>
                <a:cs typeface="Arial" panose="020B0604020202020204" pitchFamily="34" charset="0"/>
              </a:defRPr>
            </a:lvl1pPr>
            <a:lvl2pPr marL="0" indent="0" algn="l" defTabSz="914491" rtl="0" eaLnBrk="1" latinLnBrk="0" hangingPunct="1">
              <a:lnSpc>
                <a:spcPct val="100000"/>
              </a:lnSpc>
              <a:spcBef>
                <a:spcPts val="0"/>
              </a:spcBef>
              <a:spcAft>
                <a:spcPts val="0"/>
              </a:spcAft>
              <a:buClr>
                <a:schemeClr val="accent2"/>
              </a:buClr>
              <a:buSzPct val="100000"/>
              <a:buFont typeface="Arial" panose="020B0604020202020204" pitchFamily="34" charset="0"/>
              <a:buNone/>
              <a:defRPr sz="1401" kern="1200">
                <a:solidFill>
                  <a:schemeClr val="tx1"/>
                </a:solidFill>
                <a:latin typeface="Arial" panose="020B0604020202020204" pitchFamily="34" charset="0"/>
                <a:ea typeface="+mn-ea"/>
                <a:cs typeface="Arial" panose="020B0604020202020204" pitchFamily="34" charset="0"/>
              </a:defRPr>
            </a:lvl2pPr>
            <a:lvl3pPr marL="884294" indent="-342900" algn="l" defTabSz="914491" rtl="0" eaLnBrk="1" latinLnBrk="0" hangingPunct="1">
              <a:lnSpc>
                <a:spcPct val="100000"/>
              </a:lnSpc>
              <a:spcBef>
                <a:spcPts val="0"/>
              </a:spcBef>
              <a:spcAft>
                <a:spcPts val="1200"/>
              </a:spcAft>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151020" indent="-342900" algn="l" defTabSz="914491" rtl="0" eaLnBrk="1" latinLnBrk="0" hangingPunct="1">
              <a:lnSpc>
                <a:spcPct val="100000"/>
              </a:lnSpc>
              <a:spcBef>
                <a:spcPts val="0"/>
              </a:spcBef>
              <a:spcAft>
                <a:spcPts val="1200"/>
              </a:spcAft>
              <a:buClr>
                <a:schemeClr val="accent4"/>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4pPr>
            <a:lvl5pPr marL="1417745" indent="-342900" algn="l" defTabSz="914491" rtl="0" eaLnBrk="1" latinLnBrk="0" hangingPunct="1">
              <a:lnSpc>
                <a:spcPct val="100000"/>
              </a:lnSpc>
              <a:spcBef>
                <a:spcPts val="0"/>
              </a:spcBef>
              <a:spcAft>
                <a:spcPts val="1200"/>
              </a:spcAft>
              <a:buClr>
                <a:schemeClr val="accent5"/>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5pPr>
            <a:lvl6pPr marL="251485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209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34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58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AU" b="0">
                <a:solidFill>
                  <a:srgbClr val="C00000"/>
                </a:solidFill>
                <a:latin typeface="+mn-lt"/>
                <a:cs typeface="Arial"/>
              </a:rPr>
              <a:t>14:00-14:10</a:t>
            </a:r>
            <a:endParaRPr lang="en-AU" b="0">
              <a:solidFill>
                <a:srgbClr val="C00000"/>
              </a:solidFill>
              <a:latin typeface="+mn-lt"/>
            </a:endParaRPr>
          </a:p>
        </p:txBody>
      </p:sp>
      <p:sp>
        <p:nvSpPr>
          <p:cNvPr id="31" name="Text Placeholder 32">
            <a:extLst>
              <a:ext uri="{FF2B5EF4-FFF2-40B4-BE49-F238E27FC236}">
                <a16:creationId xmlns:a16="http://schemas.microsoft.com/office/drawing/2014/main" id="{EFB44C4B-DA23-DD68-C16F-0086B3C589F2}"/>
              </a:ext>
            </a:extLst>
          </p:cNvPr>
          <p:cNvSpPr txBox="1">
            <a:spLocks/>
          </p:cNvSpPr>
          <p:nvPr/>
        </p:nvSpPr>
        <p:spPr>
          <a:xfrm>
            <a:off x="7211380" y="3056596"/>
            <a:ext cx="2400387" cy="413250"/>
          </a:xfrm>
          <a:prstGeom prst="rect">
            <a:avLst/>
          </a:prstGeom>
        </p:spPr>
        <p:txBody>
          <a:bodyPr vert="horz" lIns="0" tIns="0" rIns="0" bIns="0" rtlCol="0" anchor="ctr" anchorCtr="0">
            <a:noAutofit/>
          </a:bodyPr>
          <a:lstStyle>
            <a:lvl1pPr marL="0" indent="0" algn="r" defTabSz="914491" rtl="0" eaLnBrk="1" latinLnBrk="0" hangingPunct="1">
              <a:lnSpc>
                <a:spcPct val="100000"/>
              </a:lnSpc>
              <a:spcBef>
                <a:spcPts val="0"/>
              </a:spcBef>
              <a:spcAft>
                <a:spcPts val="0"/>
              </a:spcAft>
              <a:buClr>
                <a:schemeClr val="accent1"/>
              </a:buClr>
              <a:buFont typeface="+mj-lt"/>
              <a:buNone/>
              <a:defRPr sz="1800" b="1" kern="1200">
                <a:solidFill>
                  <a:schemeClr val="accent1"/>
                </a:solidFill>
                <a:latin typeface="Arial" panose="020B0604020202020204" pitchFamily="34" charset="0"/>
                <a:ea typeface="+mn-ea"/>
                <a:cs typeface="Arial" panose="020B0604020202020204" pitchFamily="34" charset="0"/>
              </a:defRPr>
            </a:lvl1pPr>
            <a:lvl2pPr marL="0" indent="0" algn="l" defTabSz="914491" rtl="0" eaLnBrk="1" latinLnBrk="0" hangingPunct="1">
              <a:lnSpc>
                <a:spcPct val="100000"/>
              </a:lnSpc>
              <a:spcBef>
                <a:spcPts val="0"/>
              </a:spcBef>
              <a:spcAft>
                <a:spcPts val="0"/>
              </a:spcAft>
              <a:buClr>
                <a:schemeClr val="accent2"/>
              </a:buClr>
              <a:buSzPct val="100000"/>
              <a:buFont typeface="Arial" panose="020B0604020202020204" pitchFamily="34" charset="0"/>
              <a:buNone/>
              <a:defRPr sz="1401" kern="1200">
                <a:solidFill>
                  <a:schemeClr val="tx1"/>
                </a:solidFill>
                <a:latin typeface="Arial" panose="020B0604020202020204" pitchFamily="34" charset="0"/>
                <a:ea typeface="+mn-ea"/>
                <a:cs typeface="Arial" panose="020B0604020202020204" pitchFamily="34" charset="0"/>
              </a:defRPr>
            </a:lvl2pPr>
            <a:lvl3pPr marL="884294" indent="-342900" algn="l" defTabSz="914491" rtl="0" eaLnBrk="1" latinLnBrk="0" hangingPunct="1">
              <a:lnSpc>
                <a:spcPct val="100000"/>
              </a:lnSpc>
              <a:spcBef>
                <a:spcPts val="0"/>
              </a:spcBef>
              <a:spcAft>
                <a:spcPts val="1200"/>
              </a:spcAft>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151020" indent="-342900" algn="l" defTabSz="914491" rtl="0" eaLnBrk="1" latinLnBrk="0" hangingPunct="1">
              <a:lnSpc>
                <a:spcPct val="100000"/>
              </a:lnSpc>
              <a:spcBef>
                <a:spcPts val="0"/>
              </a:spcBef>
              <a:spcAft>
                <a:spcPts val="1200"/>
              </a:spcAft>
              <a:buClr>
                <a:schemeClr val="accent4"/>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4pPr>
            <a:lvl5pPr marL="1417745" indent="-342900" algn="l" defTabSz="914491" rtl="0" eaLnBrk="1" latinLnBrk="0" hangingPunct="1">
              <a:lnSpc>
                <a:spcPct val="100000"/>
              </a:lnSpc>
              <a:spcBef>
                <a:spcPts val="0"/>
              </a:spcBef>
              <a:spcAft>
                <a:spcPts val="1200"/>
              </a:spcAft>
              <a:buClr>
                <a:schemeClr val="accent5"/>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5pPr>
            <a:lvl6pPr marL="251485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209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34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58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AU" b="0">
                <a:solidFill>
                  <a:srgbClr val="C00000"/>
                </a:solidFill>
                <a:latin typeface="+mn-lt"/>
                <a:cs typeface="Arial"/>
              </a:rPr>
              <a:t>14:30-14:45</a:t>
            </a:r>
            <a:endParaRPr lang="en-AU" b="0">
              <a:solidFill>
                <a:srgbClr val="C00000"/>
              </a:solidFill>
              <a:latin typeface="+mn-lt"/>
            </a:endParaRPr>
          </a:p>
        </p:txBody>
      </p:sp>
      <p:sp>
        <p:nvSpPr>
          <p:cNvPr id="39" name="Text Placeholder 33">
            <a:extLst>
              <a:ext uri="{FF2B5EF4-FFF2-40B4-BE49-F238E27FC236}">
                <a16:creationId xmlns:a16="http://schemas.microsoft.com/office/drawing/2014/main" id="{C3C340DB-B870-4E1F-78FF-A08BEC1402DE}"/>
              </a:ext>
            </a:extLst>
          </p:cNvPr>
          <p:cNvSpPr txBox="1">
            <a:spLocks/>
          </p:cNvSpPr>
          <p:nvPr/>
        </p:nvSpPr>
        <p:spPr>
          <a:xfrm>
            <a:off x="7183392" y="4072626"/>
            <a:ext cx="2400387" cy="413250"/>
          </a:xfrm>
          <a:prstGeom prst="rect">
            <a:avLst/>
          </a:prstGeom>
        </p:spPr>
        <p:txBody>
          <a:bodyPr vert="horz" lIns="0" tIns="0" rIns="0" bIns="0" rtlCol="0" anchor="ctr" anchorCtr="0">
            <a:noAutofit/>
          </a:bodyPr>
          <a:lstStyle>
            <a:lvl1pPr marL="0" indent="0" algn="r" defTabSz="914491" rtl="0" eaLnBrk="1" latinLnBrk="0" hangingPunct="1">
              <a:lnSpc>
                <a:spcPct val="100000"/>
              </a:lnSpc>
              <a:spcBef>
                <a:spcPts val="0"/>
              </a:spcBef>
              <a:spcAft>
                <a:spcPts val="0"/>
              </a:spcAft>
              <a:buClr>
                <a:schemeClr val="accent1"/>
              </a:buClr>
              <a:buFont typeface="+mj-lt"/>
              <a:buNone/>
              <a:defRPr sz="1800" b="1" kern="1200">
                <a:solidFill>
                  <a:schemeClr val="accent1"/>
                </a:solidFill>
                <a:latin typeface="Arial" panose="020B0604020202020204" pitchFamily="34" charset="0"/>
                <a:ea typeface="+mn-ea"/>
                <a:cs typeface="Arial" panose="020B0604020202020204" pitchFamily="34" charset="0"/>
              </a:defRPr>
            </a:lvl1pPr>
            <a:lvl2pPr marL="0" indent="0" algn="l" defTabSz="914491" rtl="0" eaLnBrk="1" latinLnBrk="0" hangingPunct="1">
              <a:lnSpc>
                <a:spcPct val="100000"/>
              </a:lnSpc>
              <a:spcBef>
                <a:spcPts val="0"/>
              </a:spcBef>
              <a:spcAft>
                <a:spcPts val="0"/>
              </a:spcAft>
              <a:buClr>
                <a:schemeClr val="accent2"/>
              </a:buClr>
              <a:buSzPct val="100000"/>
              <a:buFont typeface="Arial" panose="020B0604020202020204" pitchFamily="34" charset="0"/>
              <a:buNone/>
              <a:defRPr sz="1401" kern="1200">
                <a:solidFill>
                  <a:schemeClr val="tx1"/>
                </a:solidFill>
                <a:latin typeface="Arial" panose="020B0604020202020204" pitchFamily="34" charset="0"/>
                <a:ea typeface="+mn-ea"/>
                <a:cs typeface="Arial" panose="020B0604020202020204" pitchFamily="34" charset="0"/>
              </a:defRPr>
            </a:lvl2pPr>
            <a:lvl3pPr marL="884294" indent="-342900" algn="l" defTabSz="914491" rtl="0" eaLnBrk="1" latinLnBrk="0" hangingPunct="1">
              <a:lnSpc>
                <a:spcPct val="100000"/>
              </a:lnSpc>
              <a:spcBef>
                <a:spcPts val="0"/>
              </a:spcBef>
              <a:spcAft>
                <a:spcPts val="1200"/>
              </a:spcAft>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151020" indent="-342900" algn="l" defTabSz="914491" rtl="0" eaLnBrk="1" latinLnBrk="0" hangingPunct="1">
              <a:lnSpc>
                <a:spcPct val="100000"/>
              </a:lnSpc>
              <a:spcBef>
                <a:spcPts val="0"/>
              </a:spcBef>
              <a:spcAft>
                <a:spcPts val="1200"/>
              </a:spcAft>
              <a:buClr>
                <a:schemeClr val="accent4"/>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4pPr>
            <a:lvl5pPr marL="1417745" indent="-342900" algn="l" defTabSz="914491" rtl="0" eaLnBrk="1" latinLnBrk="0" hangingPunct="1">
              <a:lnSpc>
                <a:spcPct val="100000"/>
              </a:lnSpc>
              <a:spcBef>
                <a:spcPts val="0"/>
              </a:spcBef>
              <a:spcAft>
                <a:spcPts val="1200"/>
              </a:spcAft>
              <a:buClr>
                <a:schemeClr val="accent5"/>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5pPr>
            <a:lvl6pPr marL="251485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209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34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58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AU" b="0">
                <a:solidFill>
                  <a:srgbClr val="C00000"/>
                </a:solidFill>
                <a:latin typeface="+mn-lt"/>
                <a:cs typeface="Arial"/>
              </a:rPr>
              <a:t>14:50-15:10</a:t>
            </a:r>
            <a:endParaRPr lang="en-AU" b="0">
              <a:solidFill>
                <a:srgbClr val="C00000"/>
              </a:solidFill>
              <a:latin typeface="+mn-lt"/>
            </a:endParaRPr>
          </a:p>
        </p:txBody>
      </p:sp>
      <p:sp>
        <p:nvSpPr>
          <p:cNvPr id="40" name="Text Placeholder 34">
            <a:extLst>
              <a:ext uri="{FF2B5EF4-FFF2-40B4-BE49-F238E27FC236}">
                <a16:creationId xmlns:a16="http://schemas.microsoft.com/office/drawing/2014/main" id="{9D4DEC32-9899-2424-ACF7-C691EED73491}"/>
              </a:ext>
            </a:extLst>
          </p:cNvPr>
          <p:cNvSpPr txBox="1">
            <a:spLocks/>
          </p:cNvSpPr>
          <p:nvPr/>
        </p:nvSpPr>
        <p:spPr>
          <a:xfrm>
            <a:off x="7183391" y="4770340"/>
            <a:ext cx="2400387" cy="413250"/>
          </a:xfrm>
          <a:prstGeom prst="rect">
            <a:avLst/>
          </a:prstGeom>
        </p:spPr>
        <p:txBody>
          <a:bodyPr vert="horz" lIns="0" tIns="0" rIns="0" bIns="0" rtlCol="0" anchor="ctr" anchorCtr="0">
            <a:noAutofit/>
          </a:bodyPr>
          <a:lstStyle>
            <a:lvl1pPr marL="0" indent="0" algn="r" defTabSz="914491" rtl="0" eaLnBrk="1" latinLnBrk="0" hangingPunct="1">
              <a:lnSpc>
                <a:spcPct val="100000"/>
              </a:lnSpc>
              <a:spcBef>
                <a:spcPts val="0"/>
              </a:spcBef>
              <a:spcAft>
                <a:spcPts val="0"/>
              </a:spcAft>
              <a:buClr>
                <a:schemeClr val="accent1"/>
              </a:buClr>
              <a:buFont typeface="+mj-lt"/>
              <a:buNone/>
              <a:defRPr sz="1800" b="1" kern="1200">
                <a:solidFill>
                  <a:schemeClr val="accent1"/>
                </a:solidFill>
                <a:latin typeface="Arial" panose="020B0604020202020204" pitchFamily="34" charset="0"/>
                <a:ea typeface="+mn-ea"/>
                <a:cs typeface="Arial" panose="020B0604020202020204" pitchFamily="34" charset="0"/>
              </a:defRPr>
            </a:lvl1pPr>
            <a:lvl2pPr marL="0" indent="0" algn="l" defTabSz="914491" rtl="0" eaLnBrk="1" latinLnBrk="0" hangingPunct="1">
              <a:lnSpc>
                <a:spcPct val="100000"/>
              </a:lnSpc>
              <a:spcBef>
                <a:spcPts val="0"/>
              </a:spcBef>
              <a:spcAft>
                <a:spcPts val="0"/>
              </a:spcAft>
              <a:buClr>
                <a:schemeClr val="accent2"/>
              </a:buClr>
              <a:buSzPct val="100000"/>
              <a:buFont typeface="Arial" panose="020B0604020202020204" pitchFamily="34" charset="0"/>
              <a:buNone/>
              <a:defRPr sz="1401" kern="1200">
                <a:solidFill>
                  <a:schemeClr val="tx1"/>
                </a:solidFill>
                <a:latin typeface="Arial" panose="020B0604020202020204" pitchFamily="34" charset="0"/>
                <a:ea typeface="+mn-ea"/>
                <a:cs typeface="Arial" panose="020B0604020202020204" pitchFamily="34" charset="0"/>
              </a:defRPr>
            </a:lvl2pPr>
            <a:lvl3pPr marL="884294" indent="-342900" algn="l" defTabSz="914491" rtl="0" eaLnBrk="1" latinLnBrk="0" hangingPunct="1">
              <a:lnSpc>
                <a:spcPct val="100000"/>
              </a:lnSpc>
              <a:spcBef>
                <a:spcPts val="0"/>
              </a:spcBef>
              <a:spcAft>
                <a:spcPts val="1200"/>
              </a:spcAft>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151020" indent="-342900" algn="l" defTabSz="914491" rtl="0" eaLnBrk="1" latinLnBrk="0" hangingPunct="1">
              <a:lnSpc>
                <a:spcPct val="100000"/>
              </a:lnSpc>
              <a:spcBef>
                <a:spcPts val="0"/>
              </a:spcBef>
              <a:spcAft>
                <a:spcPts val="1200"/>
              </a:spcAft>
              <a:buClr>
                <a:schemeClr val="accent4"/>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4pPr>
            <a:lvl5pPr marL="1417745" indent="-342900" algn="l" defTabSz="914491" rtl="0" eaLnBrk="1" latinLnBrk="0" hangingPunct="1">
              <a:lnSpc>
                <a:spcPct val="100000"/>
              </a:lnSpc>
              <a:spcBef>
                <a:spcPts val="0"/>
              </a:spcBef>
              <a:spcAft>
                <a:spcPts val="1200"/>
              </a:spcAft>
              <a:buClr>
                <a:schemeClr val="accent5"/>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5pPr>
            <a:lvl6pPr marL="251485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209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34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58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AU" b="0">
                <a:solidFill>
                  <a:srgbClr val="C00000"/>
                </a:solidFill>
                <a:latin typeface="+mn-lt"/>
                <a:cs typeface="Arial"/>
              </a:rPr>
              <a:t>15:10-15:25</a:t>
            </a:r>
            <a:endParaRPr lang="en-AU" b="0">
              <a:solidFill>
                <a:srgbClr val="C00000"/>
              </a:solidFill>
              <a:latin typeface="+mn-lt"/>
            </a:endParaRPr>
          </a:p>
        </p:txBody>
      </p:sp>
      <p:sp>
        <p:nvSpPr>
          <p:cNvPr id="41" name="Text Placeholder 35">
            <a:extLst>
              <a:ext uri="{FF2B5EF4-FFF2-40B4-BE49-F238E27FC236}">
                <a16:creationId xmlns:a16="http://schemas.microsoft.com/office/drawing/2014/main" id="{2BFA3868-0779-8421-1EA4-29785A4C78A7}"/>
              </a:ext>
            </a:extLst>
          </p:cNvPr>
          <p:cNvSpPr txBox="1">
            <a:spLocks/>
          </p:cNvSpPr>
          <p:nvPr/>
        </p:nvSpPr>
        <p:spPr>
          <a:xfrm>
            <a:off x="7211380" y="5478427"/>
            <a:ext cx="2400387" cy="413250"/>
          </a:xfrm>
          <a:prstGeom prst="rect">
            <a:avLst/>
          </a:prstGeom>
        </p:spPr>
        <p:txBody>
          <a:bodyPr vert="horz" lIns="0" tIns="0" rIns="0" bIns="0" rtlCol="0" anchor="ctr" anchorCtr="0">
            <a:noAutofit/>
          </a:bodyPr>
          <a:lstStyle>
            <a:lvl1pPr marL="0" indent="0" algn="r" defTabSz="914491" rtl="0" eaLnBrk="1" latinLnBrk="0" hangingPunct="1">
              <a:lnSpc>
                <a:spcPct val="100000"/>
              </a:lnSpc>
              <a:spcBef>
                <a:spcPts val="0"/>
              </a:spcBef>
              <a:spcAft>
                <a:spcPts val="0"/>
              </a:spcAft>
              <a:buClr>
                <a:schemeClr val="accent1"/>
              </a:buClr>
              <a:buFont typeface="+mj-lt"/>
              <a:buNone/>
              <a:defRPr sz="1800" b="1" kern="1200">
                <a:solidFill>
                  <a:schemeClr val="accent1"/>
                </a:solidFill>
                <a:latin typeface="Arial" panose="020B0604020202020204" pitchFamily="34" charset="0"/>
                <a:ea typeface="+mn-ea"/>
                <a:cs typeface="Arial" panose="020B0604020202020204" pitchFamily="34" charset="0"/>
              </a:defRPr>
            </a:lvl1pPr>
            <a:lvl2pPr marL="0" indent="0" algn="l" defTabSz="914491" rtl="0" eaLnBrk="1" latinLnBrk="0" hangingPunct="1">
              <a:lnSpc>
                <a:spcPct val="100000"/>
              </a:lnSpc>
              <a:spcBef>
                <a:spcPts val="0"/>
              </a:spcBef>
              <a:spcAft>
                <a:spcPts val="0"/>
              </a:spcAft>
              <a:buClr>
                <a:schemeClr val="accent2"/>
              </a:buClr>
              <a:buSzPct val="100000"/>
              <a:buFont typeface="Arial" panose="020B0604020202020204" pitchFamily="34" charset="0"/>
              <a:buNone/>
              <a:defRPr sz="1401" kern="1200">
                <a:solidFill>
                  <a:schemeClr val="tx1"/>
                </a:solidFill>
                <a:latin typeface="Arial" panose="020B0604020202020204" pitchFamily="34" charset="0"/>
                <a:ea typeface="+mn-ea"/>
                <a:cs typeface="Arial" panose="020B0604020202020204" pitchFamily="34" charset="0"/>
              </a:defRPr>
            </a:lvl2pPr>
            <a:lvl3pPr marL="884294" indent="-342900" algn="l" defTabSz="914491" rtl="0" eaLnBrk="1" latinLnBrk="0" hangingPunct="1">
              <a:lnSpc>
                <a:spcPct val="100000"/>
              </a:lnSpc>
              <a:spcBef>
                <a:spcPts val="0"/>
              </a:spcBef>
              <a:spcAft>
                <a:spcPts val="1200"/>
              </a:spcAft>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151020" indent="-342900" algn="l" defTabSz="914491" rtl="0" eaLnBrk="1" latinLnBrk="0" hangingPunct="1">
              <a:lnSpc>
                <a:spcPct val="100000"/>
              </a:lnSpc>
              <a:spcBef>
                <a:spcPts val="0"/>
              </a:spcBef>
              <a:spcAft>
                <a:spcPts val="1200"/>
              </a:spcAft>
              <a:buClr>
                <a:schemeClr val="accent4"/>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4pPr>
            <a:lvl5pPr marL="1417745" indent="-342900" algn="l" defTabSz="914491" rtl="0" eaLnBrk="1" latinLnBrk="0" hangingPunct="1">
              <a:lnSpc>
                <a:spcPct val="100000"/>
              </a:lnSpc>
              <a:spcBef>
                <a:spcPts val="0"/>
              </a:spcBef>
              <a:spcAft>
                <a:spcPts val="1200"/>
              </a:spcAft>
              <a:buClr>
                <a:schemeClr val="accent5"/>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5pPr>
            <a:lvl6pPr marL="251485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209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34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58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AU" b="0">
                <a:solidFill>
                  <a:srgbClr val="C00000"/>
                </a:solidFill>
                <a:latin typeface="+mn-lt"/>
                <a:cs typeface="Arial"/>
              </a:rPr>
              <a:t>15:25-15:30</a:t>
            </a:r>
            <a:endParaRPr lang="en-AU" b="0">
              <a:solidFill>
                <a:srgbClr val="C00000"/>
              </a:solidFill>
              <a:latin typeface="+mn-lt"/>
            </a:endParaRPr>
          </a:p>
        </p:txBody>
      </p:sp>
      <p:sp>
        <p:nvSpPr>
          <p:cNvPr id="42" name="Text Placeholder 32">
            <a:extLst>
              <a:ext uri="{FF2B5EF4-FFF2-40B4-BE49-F238E27FC236}">
                <a16:creationId xmlns:a16="http://schemas.microsoft.com/office/drawing/2014/main" id="{A15D0E40-3DCF-CAA9-EDEB-454E7B6F9C46}"/>
              </a:ext>
            </a:extLst>
          </p:cNvPr>
          <p:cNvSpPr txBox="1">
            <a:spLocks/>
          </p:cNvSpPr>
          <p:nvPr/>
        </p:nvSpPr>
        <p:spPr>
          <a:xfrm>
            <a:off x="7211380" y="1455780"/>
            <a:ext cx="2344413" cy="413250"/>
          </a:xfrm>
          <a:prstGeom prst="rect">
            <a:avLst/>
          </a:prstGeom>
        </p:spPr>
        <p:txBody>
          <a:bodyPr vert="horz" lIns="0" tIns="0" rIns="0" bIns="0" rtlCol="0" anchor="ctr" anchorCtr="0">
            <a:noAutofit/>
          </a:bodyPr>
          <a:lstStyle>
            <a:lvl1pPr marL="0" indent="0" algn="r" defTabSz="914491" rtl="0" eaLnBrk="1" latinLnBrk="0" hangingPunct="1">
              <a:lnSpc>
                <a:spcPct val="100000"/>
              </a:lnSpc>
              <a:spcBef>
                <a:spcPts val="0"/>
              </a:spcBef>
              <a:spcAft>
                <a:spcPts val="0"/>
              </a:spcAft>
              <a:buClr>
                <a:schemeClr val="accent1"/>
              </a:buClr>
              <a:buFont typeface="+mj-lt"/>
              <a:buNone/>
              <a:defRPr sz="1800" b="1" kern="1200">
                <a:solidFill>
                  <a:schemeClr val="accent1"/>
                </a:solidFill>
                <a:latin typeface="Arial" panose="020B0604020202020204" pitchFamily="34" charset="0"/>
                <a:ea typeface="+mn-ea"/>
                <a:cs typeface="Arial" panose="020B0604020202020204" pitchFamily="34" charset="0"/>
              </a:defRPr>
            </a:lvl1pPr>
            <a:lvl2pPr marL="0" indent="0" algn="l" defTabSz="914491" rtl="0" eaLnBrk="1" latinLnBrk="0" hangingPunct="1">
              <a:lnSpc>
                <a:spcPct val="100000"/>
              </a:lnSpc>
              <a:spcBef>
                <a:spcPts val="0"/>
              </a:spcBef>
              <a:spcAft>
                <a:spcPts val="0"/>
              </a:spcAft>
              <a:buClr>
                <a:schemeClr val="accent2"/>
              </a:buClr>
              <a:buSzPct val="100000"/>
              <a:buFont typeface="Arial" panose="020B0604020202020204" pitchFamily="34" charset="0"/>
              <a:buNone/>
              <a:defRPr sz="1401" kern="1200">
                <a:solidFill>
                  <a:schemeClr val="tx1"/>
                </a:solidFill>
                <a:latin typeface="Arial" panose="020B0604020202020204" pitchFamily="34" charset="0"/>
                <a:ea typeface="+mn-ea"/>
                <a:cs typeface="Arial" panose="020B0604020202020204" pitchFamily="34" charset="0"/>
              </a:defRPr>
            </a:lvl2pPr>
            <a:lvl3pPr marL="884294" indent="-342900" algn="l" defTabSz="914491" rtl="0" eaLnBrk="1" latinLnBrk="0" hangingPunct="1">
              <a:lnSpc>
                <a:spcPct val="100000"/>
              </a:lnSpc>
              <a:spcBef>
                <a:spcPts val="0"/>
              </a:spcBef>
              <a:spcAft>
                <a:spcPts val="1200"/>
              </a:spcAft>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151020" indent="-342900" algn="l" defTabSz="914491" rtl="0" eaLnBrk="1" latinLnBrk="0" hangingPunct="1">
              <a:lnSpc>
                <a:spcPct val="100000"/>
              </a:lnSpc>
              <a:spcBef>
                <a:spcPts val="0"/>
              </a:spcBef>
              <a:spcAft>
                <a:spcPts val="1200"/>
              </a:spcAft>
              <a:buClr>
                <a:schemeClr val="accent4"/>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4pPr>
            <a:lvl5pPr marL="1417745" indent="-342900" algn="l" defTabSz="914491" rtl="0" eaLnBrk="1" latinLnBrk="0" hangingPunct="1">
              <a:lnSpc>
                <a:spcPct val="100000"/>
              </a:lnSpc>
              <a:spcBef>
                <a:spcPts val="0"/>
              </a:spcBef>
              <a:spcAft>
                <a:spcPts val="1200"/>
              </a:spcAft>
              <a:buClr>
                <a:schemeClr val="accent5"/>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5pPr>
            <a:lvl6pPr marL="251485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209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34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58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AU" b="0">
                <a:solidFill>
                  <a:srgbClr val="C00000"/>
                </a:solidFill>
                <a:latin typeface="+mn-lt"/>
                <a:cs typeface="Arial"/>
              </a:rPr>
              <a:t>14:10-14:20</a:t>
            </a:r>
            <a:endParaRPr lang="en-AU" b="0">
              <a:solidFill>
                <a:srgbClr val="C00000"/>
              </a:solidFill>
              <a:latin typeface="+mn-lt"/>
            </a:endParaRPr>
          </a:p>
        </p:txBody>
      </p:sp>
      <p:sp>
        <p:nvSpPr>
          <p:cNvPr id="43" name="Text Placeholder 21">
            <a:extLst>
              <a:ext uri="{FF2B5EF4-FFF2-40B4-BE49-F238E27FC236}">
                <a16:creationId xmlns:a16="http://schemas.microsoft.com/office/drawing/2014/main" id="{279E45C9-27CD-6037-6308-E8AEA8439739}"/>
              </a:ext>
            </a:extLst>
          </p:cNvPr>
          <p:cNvSpPr txBox="1">
            <a:spLocks/>
          </p:cNvSpPr>
          <p:nvPr/>
        </p:nvSpPr>
        <p:spPr>
          <a:xfrm>
            <a:off x="7116515" y="5837304"/>
            <a:ext cx="4125076" cy="413250"/>
          </a:xfrm>
          <a:prstGeom prst="rect">
            <a:avLst/>
          </a:prstGeom>
        </p:spPr>
        <p:txBody>
          <a:bodyPr/>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a:solidFill>
                  <a:schemeClr val="tx1">
                    <a:lumMod val="95000"/>
                    <a:lumOff val="5000"/>
                  </a:schemeClr>
                </a:solidFill>
              </a:rPr>
              <a:t>Wrap-up and next steps</a:t>
            </a:r>
          </a:p>
        </p:txBody>
      </p:sp>
      <p:sp>
        <p:nvSpPr>
          <p:cNvPr id="44" name="TextBox 43">
            <a:extLst>
              <a:ext uri="{FF2B5EF4-FFF2-40B4-BE49-F238E27FC236}">
                <a16:creationId xmlns:a16="http://schemas.microsoft.com/office/drawing/2014/main" id="{62DEF85F-2BC6-147D-9017-23547E8A8B89}"/>
              </a:ext>
            </a:extLst>
          </p:cNvPr>
          <p:cNvSpPr txBox="1"/>
          <p:nvPr/>
        </p:nvSpPr>
        <p:spPr>
          <a:xfrm>
            <a:off x="3477720" y="3709389"/>
            <a:ext cx="2423409" cy="307777"/>
          </a:xfrm>
          <a:prstGeom prst="rect">
            <a:avLst/>
          </a:prstGeom>
          <a:noFill/>
        </p:spPr>
        <p:txBody>
          <a:bodyPr wrap="square">
            <a:spAutoFit/>
          </a:bodyPr>
          <a:lstStyle/>
          <a:p>
            <a:r>
              <a:rPr lang="en-GB" sz="1400" b="1">
                <a:solidFill>
                  <a:srgbClr val="DA291C"/>
                </a:solidFill>
                <a:cs typeface="Arial" panose="020B0604020202020204" pitchFamily="34" charset="0"/>
              </a:rPr>
              <a:t>Audience poll + 5 min break    </a:t>
            </a:r>
            <a:endParaRPr lang="en-US" sz="1400"/>
          </a:p>
        </p:txBody>
      </p:sp>
      <p:cxnSp>
        <p:nvCxnSpPr>
          <p:cNvPr id="45" name="Straight Connector 44">
            <a:extLst>
              <a:ext uri="{FF2B5EF4-FFF2-40B4-BE49-F238E27FC236}">
                <a16:creationId xmlns:a16="http://schemas.microsoft.com/office/drawing/2014/main" id="{4396664F-E9B1-5A6B-0B8A-04ADCB564FD6}"/>
              </a:ext>
            </a:extLst>
          </p:cNvPr>
          <p:cNvCxnSpPr>
            <a:cxnSpLocks/>
          </p:cNvCxnSpPr>
          <p:nvPr/>
        </p:nvCxnSpPr>
        <p:spPr>
          <a:xfrm>
            <a:off x="5689773" y="3863279"/>
            <a:ext cx="5674913"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B92BE6FF-B333-FDCA-79C4-D0CF74C2351D}"/>
              </a:ext>
            </a:extLst>
          </p:cNvPr>
          <p:cNvSpPr txBox="1">
            <a:spLocks/>
          </p:cNvSpPr>
          <p:nvPr/>
        </p:nvSpPr>
        <p:spPr>
          <a:xfrm>
            <a:off x="5876932" y="622441"/>
            <a:ext cx="1199853" cy="489155"/>
          </a:xfrm>
          <a:prstGeom prst="rect">
            <a:avLst/>
          </a:prstGeom>
        </p:spPr>
        <p:txBody>
          <a:bodyPr>
            <a:noAutofit/>
          </a:bodyPr>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000" b="1">
                <a:solidFill>
                  <a:srgbClr val="002062"/>
                </a:solidFill>
                <a:latin typeface="+mj-lt"/>
              </a:rPr>
              <a:t>01</a:t>
            </a:r>
          </a:p>
        </p:txBody>
      </p:sp>
      <p:sp>
        <p:nvSpPr>
          <p:cNvPr id="47" name="Text Placeholder 2">
            <a:extLst>
              <a:ext uri="{FF2B5EF4-FFF2-40B4-BE49-F238E27FC236}">
                <a16:creationId xmlns:a16="http://schemas.microsoft.com/office/drawing/2014/main" id="{9F8C0E94-EA1A-AC90-0BE8-3417FC5D766B}"/>
              </a:ext>
            </a:extLst>
          </p:cNvPr>
          <p:cNvSpPr txBox="1">
            <a:spLocks/>
          </p:cNvSpPr>
          <p:nvPr/>
        </p:nvSpPr>
        <p:spPr>
          <a:xfrm>
            <a:off x="5898340" y="1336912"/>
            <a:ext cx="1199853" cy="569613"/>
          </a:xfrm>
          <a:prstGeom prst="rect">
            <a:avLst/>
          </a:prstGeom>
        </p:spPr>
        <p:txBody>
          <a:bodyPr>
            <a:noAutofit/>
          </a:bodyPr>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000" b="1">
                <a:solidFill>
                  <a:srgbClr val="002062"/>
                </a:solidFill>
                <a:latin typeface="+mj-lt"/>
              </a:rPr>
              <a:t>02</a:t>
            </a:r>
          </a:p>
        </p:txBody>
      </p:sp>
      <p:sp>
        <p:nvSpPr>
          <p:cNvPr id="48" name="Text Placeholder 2">
            <a:extLst>
              <a:ext uri="{FF2B5EF4-FFF2-40B4-BE49-F238E27FC236}">
                <a16:creationId xmlns:a16="http://schemas.microsoft.com/office/drawing/2014/main" id="{EAECB0B5-1757-4E73-EC41-0BD113285B4A}"/>
              </a:ext>
            </a:extLst>
          </p:cNvPr>
          <p:cNvSpPr txBox="1">
            <a:spLocks/>
          </p:cNvSpPr>
          <p:nvPr/>
        </p:nvSpPr>
        <p:spPr>
          <a:xfrm>
            <a:off x="5894347" y="2999237"/>
            <a:ext cx="1199853" cy="721590"/>
          </a:xfrm>
          <a:prstGeom prst="rect">
            <a:avLst/>
          </a:prstGeom>
        </p:spPr>
        <p:txBody>
          <a:bodyPr>
            <a:noAutofit/>
          </a:bodyPr>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000" b="1">
                <a:solidFill>
                  <a:srgbClr val="002062"/>
                </a:solidFill>
                <a:latin typeface="+mj-lt"/>
              </a:rPr>
              <a:t>04</a:t>
            </a:r>
          </a:p>
        </p:txBody>
      </p:sp>
      <p:sp>
        <p:nvSpPr>
          <p:cNvPr id="49" name="Text Placeholder 2">
            <a:extLst>
              <a:ext uri="{FF2B5EF4-FFF2-40B4-BE49-F238E27FC236}">
                <a16:creationId xmlns:a16="http://schemas.microsoft.com/office/drawing/2014/main" id="{EACB7416-3AAC-1087-10F4-0ED2A4D91601}"/>
              </a:ext>
            </a:extLst>
          </p:cNvPr>
          <p:cNvSpPr txBox="1">
            <a:spLocks/>
          </p:cNvSpPr>
          <p:nvPr/>
        </p:nvSpPr>
        <p:spPr>
          <a:xfrm>
            <a:off x="5903056" y="3969712"/>
            <a:ext cx="1173729" cy="653379"/>
          </a:xfrm>
          <a:prstGeom prst="rect">
            <a:avLst/>
          </a:prstGeom>
        </p:spPr>
        <p:txBody>
          <a:bodyPr>
            <a:noAutofit/>
          </a:bodyPr>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000" b="1">
                <a:solidFill>
                  <a:srgbClr val="002062"/>
                </a:solidFill>
                <a:latin typeface="+mj-lt"/>
              </a:rPr>
              <a:t>05</a:t>
            </a:r>
          </a:p>
        </p:txBody>
      </p:sp>
      <p:sp>
        <p:nvSpPr>
          <p:cNvPr id="50" name="Text Placeholder 2">
            <a:extLst>
              <a:ext uri="{FF2B5EF4-FFF2-40B4-BE49-F238E27FC236}">
                <a16:creationId xmlns:a16="http://schemas.microsoft.com/office/drawing/2014/main" id="{991BDF6F-614D-074B-6AA8-F283EB5A1ADA}"/>
              </a:ext>
            </a:extLst>
          </p:cNvPr>
          <p:cNvSpPr txBox="1">
            <a:spLocks/>
          </p:cNvSpPr>
          <p:nvPr/>
        </p:nvSpPr>
        <p:spPr>
          <a:xfrm>
            <a:off x="5911763" y="4670755"/>
            <a:ext cx="1182437" cy="719747"/>
          </a:xfrm>
          <a:prstGeom prst="rect">
            <a:avLst/>
          </a:prstGeom>
        </p:spPr>
        <p:txBody>
          <a:bodyPr>
            <a:noAutofit/>
          </a:bodyPr>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000" b="1">
                <a:solidFill>
                  <a:srgbClr val="002062"/>
                </a:solidFill>
                <a:latin typeface="+mj-lt"/>
              </a:rPr>
              <a:t>06</a:t>
            </a:r>
          </a:p>
        </p:txBody>
      </p:sp>
      <p:sp>
        <p:nvSpPr>
          <p:cNvPr id="51" name="Text Placeholder 2">
            <a:extLst>
              <a:ext uri="{FF2B5EF4-FFF2-40B4-BE49-F238E27FC236}">
                <a16:creationId xmlns:a16="http://schemas.microsoft.com/office/drawing/2014/main" id="{A0B24242-B93B-6B3D-6EE6-6EBA00A18250}"/>
              </a:ext>
            </a:extLst>
          </p:cNvPr>
          <p:cNvSpPr txBox="1">
            <a:spLocks/>
          </p:cNvSpPr>
          <p:nvPr/>
        </p:nvSpPr>
        <p:spPr>
          <a:xfrm>
            <a:off x="5917615" y="5393878"/>
            <a:ext cx="1246579" cy="719747"/>
          </a:xfrm>
          <a:prstGeom prst="rect">
            <a:avLst/>
          </a:prstGeom>
        </p:spPr>
        <p:txBody>
          <a:bodyPr>
            <a:noAutofit/>
          </a:bodyPr>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000" b="1">
                <a:solidFill>
                  <a:srgbClr val="002062"/>
                </a:solidFill>
                <a:latin typeface="+mj-lt"/>
              </a:rPr>
              <a:t>07</a:t>
            </a:r>
          </a:p>
        </p:txBody>
      </p:sp>
      <p:sp>
        <p:nvSpPr>
          <p:cNvPr id="52" name="TextBox 51">
            <a:extLst>
              <a:ext uri="{FF2B5EF4-FFF2-40B4-BE49-F238E27FC236}">
                <a16:creationId xmlns:a16="http://schemas.microsoft.com/office/drawing/2014/main" id="{BA520D33-B356-4142-791C-EEE8BFA189A3}"/>
              </a:ext>
            </a:extLst>
          </p:cNvPr>
          <p:cNvSpPr txBox="1"/>
          <p:nvPr/>
        </p:nvSpPr>
        <p:spPr>
          <a:xfrm>
            <a:off x="4279275" y="2834384"/>
            <a:ext cx="1354137" cy="307777"/>
          </a:xfrm>
          <a:prstGeom prst="rect">
            <a:avLst/>
          </a:prstGeom>
          <a:noFill/>
        </p:spPr>
        <p:txBody>
          <a:bodyPr wrap="square">
            <a:spAutoFit/>
          </a:bodyPr>
          <a:lstStyle/>
          <a:p>
            <a:r>
              <a:rPr lang="en-GB" sz="1400" b="1">
                <a:solidFill>
                  <a:srgbClr val="DA291C"/>
                </a:solidFill>
                <a:cs typeface="Arial" panose="020B0604020202020204" pitchFamily="34" charset="0"/>
              </a:rPr>
              <a:t>Audience poll</a:t>
            </a:r>
            <a:endParaRPr lang="en-US" sz="1400"/>
          </a:p>
        </p:txBody>
      </p:sp>
      <p:cxnSp>
        <p:nvCxnSpPr>
          <p:cNvPr id="53" name="Straight Connector 52">
            <a:extLst>
              <a:ext uri="{FF2B5EF4-FFF2-40B4-BE49-F238E27FC236}">
                <a16:creationId xmlns:a16="http://schemas.microsoft.com/office/drawing/2014/main" id="{BFD6DF76-3559-52AA-726B-16CDC845331B}"/>
              </a:ext>
            </a:extLst>
          </p:cNvPr>
          <p:cNvCxnSpPr>
            <a:cxnSpLocks/>
          </p:cNvCxnSpPr>
          <p:nvPr/>
        </p:nvCxnSpPr>
        <p:spPr>
          <a:xfrm>
            <a:off x="5689773" y="2980854"/>
            <a:ext cx="5674913"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3A57F8A-F29B-B2C1-6FF8-528E202CE003}"/>
              </a:ext>
            </a:extLst>
          </p:cNvPr>
          <p:cNvSpPr txBox="1">
            <a:spLocks/>
          </p:cNvSpPr>
          <p:nvPr/>
        </p:nvSpPr>
        <p:spPr>
          <a:xfrm>
            <a:off x="5907501" y="2160558"/>
            <a:ext cx="1199853" cy="569613"/>
          </a:xfrm>
          <a:prstGeom prst="rect">
            <a:avLst/>
          </a:prstGeom>
        </p:spPr>
        <p:txBody>
          <a:bodyPr>
            <a:noAutofit/>
          </a:bodyPr>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6000" b="1">
                <a:solidFill>
                  <a:srgbClr val="002062"/>
                </a:solidFill>
                <a:latin typeface="+mj-lt"/>
              </a:rPr>
              <a:t>03</a:t>
            </a:r>
          </a:p>
        </p:txBody>
      </p:sp>
      <p:sp>
        <p:nvSpPr>
          <p:cNvPr id="4" name="Text Placeholder 18">
            <a:extLst>
              <a:ext uri="{FF2B5EF4-FFF2-40B4-BE49-F238E27FC236}">
                <a16:creationId xmlns:a16="http://schemas.microsoft.com/office/drawing/2014/main" id="{DE17E6E2-631F-BEBD-2D32-A0BDDC06638C}"/>
              </a:ext>
            </a:extLst>
          </p:cNvPr>
          <p:cNvSpPr txBox="1">
            <a:spLocks/>
          </p:cNvSpPr>
          <p:nvPr/>
        </p:nvSpPr>
        <p:spPr>
          <a:xfrm>
            <a:off x="7149352" y="1749991"/>
            <a:ext cx="4556150" cy="42221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a:solidFill>
                  <a:schemeClr val="tx1">
                    <a:lumMod val="95000"/>
                    <a:lumOff val="5000"/>
                  </a:schemeClr>
                </a:solidFill>
              </a:rPr>
              <a:t>Opening remarks by the ASEAN Secretariat</a:t>
            </a:r>
          </a:p>
        </p:txBody>
      </p:sp>
      <p:sp>
        <p:nvSpPr>
          <p:cNvPr id="5" name="Text Placeholder 32">
            <a:extLst>
              <a:ext uri="{FF2B5EF4-FFF2-40B4-BE49-F238E27FC236}">
                <a16:creationId xmlns:a16="http://schemas.microsoft.com/office/drawing/2014/main" id="{4E48BC10-0878-FA20-5946-885DB3A7EC43}"/>
              </a:ext>
            </a:extLst>
          </p:cNvPr>
          <p:cNvSpPr txBox="1">
            <a:spLocks/>
          </p:cNvSpPr>
          <p:nvPr/>
        </p:nvSpPr>
        <p:spPr>
          <a:xfrm>
            <a:off x="7229702" y="2301968"/>
            <a:ext cx="2344413" cy="413250"/>
          </a:xfrm>
          <a:prstGeom prst="rect">
            <a:avLst/>
          </a:prstGeom>
        </p:spPr>
        <p:txBody>
          <a:bodyPr vert="horz" lIns="0" tIns="0" rIns="0" bIns="0" rtlCol="0" anchor="ctr" anchorCtr="0">
            <a:noAutofit/>
          </a:bodyPr>
          <a:lstStyle>
            <a:lvl1pPr marL="0" indent="0" algn="r" defTabSz="914491" rtl="0" eaLnBrk="1" latinLnBrk="0" hangingPunct="1">
              <a:lnSpc>
                <a:spcPct val="100000"/>
              </a:lnSpc>
              <a:spcBef>
                <a:spcPts val="0"/>
              </a:spcBef>
              <a:spcAft>
                <a:spcPts val="0"/>
              </a:spcAft>
              <a:buClr>
                <a:schemeClr val="accent1"/>
              </a:buClr>
              <a:buFont typeface="+mj-lt"/>
              <a:buNone/>
              <a:defRPr sz="1800" b="1" kern="1200">
                <a:solidFill>
                  <a:schemeClr val="accent1"/>
                </a:solidFill>
                <a:latin typeface="Arial" panose="020B0604020202020204" pitchFamily="34" charset="0"/>
                <a:ea typeface="+mn-ea"/>
                <a:cs typeface="Arial" panose="020B0604020202020204" pitchFamily="34" charset="0"/>
              </a:defRPr>
            </a:lvl1pPr>
            <a:lvl2pPr marL="0" indent="0" algn="l" defTabSz="914491" rtl="0" eaLnBrk="1" latinLnBrk="0" hangingPunct="1">
              <a:lnSpc>
                <a:spcPct val="100000"/>
              </a:lnSpc>
              <a:spcBef>
                <a:spcPts val="0"/>
              </a:spcBef>
              <a:spcAft>
                <a:spcPts val="0"/>
              </a:spcAft>
              <a:buClr>
                <a:schemeClr val="accent2"/>
              </a:buClr>
              <a:buSzPct val="100000"/>
              <a:buFont typeface="Arial" panose="020B0604020202020204" pitchFamily="34" charset="0"/>
              <a:buNone/>
              <a:defRPr sz="1401" kern="1200">
                <a:solidFill>
                  <a:schemeClr val="tx1"/>
                </a:solidFill>
                <a:latin typeface="Arial" panose="020B0604020202020204" pitchFamily="34" charset="0"/>
                <a:ea typeface="+mn-ea"/>
                <a:cs typeface="Arial" panose="020B0604020202020204" pitchFamily="34" charset="0"/>
              </a:defRPr>
            </a:lvl2pPr>
            <a:lvl3pPr marL="884294" indent="-342900" algn="l" defTabSz="914491" rtl="0" eaLnBrk="1" latinLnBrk="0" hangingPunct="1">
              <a:lnSpc>
                <a:spcPct val="100000"/>
              </a:lnSpc>
              <a:spcBef>
                <a:spcPts val="0"/>
              </a:spcBef>
              <a:spcAft>
                <a:spcPts val="1200"/>
              </a:spcAft>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151020" indent="-342900" algn="l" defTabSz="914491" rtl="0" eaLnBrk="1" latinLnBrk="0" hangingPunct="1">
              <a:lnSpc>
                <a:spcPct val="100000"/>
              </a:lnSpc>
              <a:spcBef>
                <a:spcPts val="0"/>
              </a:spcBef>
              <a:spcAft>
                <a:spcPts val="1200"/>
              </a:spcAft>
              <a:buClr>
                <a:schemeClr val="accent4"/>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4pPr>
            <a:lvl5pPr marL="1417745" indent="-342900" algn="l" defTabSz="914491" rtl="0" eaLnBrk="1" latinLnBrk="0" hangingPunct="1">
              <a:lnSpc>
                <a:spcPct val="100000"/>
              </a:lnSpc>
              <a:spcBef>
                <a:spcPts val="0"/>
              </a:spcBef>
              <a:spcAft>
                <a:spcPts val="1200"/>
              </a:spcAft>
              <a:buClr>
                <a:schemeClr val="accent5"/>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5pPr>
            <a:lvl6pPr marL="251485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209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34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58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l"/>
            <a:r>
              <a:rPr lang="en-AU" b="0">
                <a:solidFill>
                  <a:srgbClr val="C00000"/>
                </a:solidFill>
                <a:latin typeface="+mn-lt"/>
                <a:cs typeface="Arial"/>
              </a:rPr>
              <a:t>14:20-14.30</a:t>
            </a:r>
            <a:endParaRPr lang="en-AU" b="0">
              <a:solidFill>
                <a:srgbClr val="C00000"/>
              </a:solidFill>
              <a:latin typeface="+mn-lt"/>
            </a:endParaRPr>
          </a:p>
        </p:txBody>
      </p:sp>
    </p:spTree>
    <p:extLst>
      <p:ext uri="{BB962C8B-B14F-4D97-AF65-F5344CB8AC3E}">
        <p14:creationId xmlns:p14="http://schemas.microsoft.com/office/powerpoint/2010/main" val="2850312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BF7A4-601F-C051-E09A-CE2C24F38F4C}"/>
            </a:ext>
          </a:extLst>
        </p:cNvPr>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EA9BA17C-B908-2C48-7276-95E48AD26C2F}"/>
              </a:ext>
            </a:extLst>
          </p:cNvPr>
          <p:cNvSpPr/>
          <p:nvPr/>
        </p:nvSpPr>
        <p:spPr>
          <a:xfrm>
            <a:off x="1954561" y="3959656"/>
            <a:ext cx="9558993" cy="965437"/>
          </a:xfrm>
          <a:prstGeom prst="roundRect">
            <a:avLst/>
          </a:prstGeom>
          <a:solidFill>
            <a:srgbClr val="AEB0E4"/>
          </a:solidFill>
          <a:ln>
            <a:solidFill>
              <a:srgbClr val="AEB0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a:ln>
                <a:noFill/>
              </a:ln>
              <a:solidFill>
                <a:prstClr val="white"/>
              </a:solidFill>
              <a:effectLst/>
              <a:uLnTx/>
              <a:uFillTx/>
              <a:latin typeface="Muli"/>
              <a:ea typeface="+mn-ea"/>
              <a:cs typeface="+mn-cs"/>
            </a:endParaRPr>
          </a:p>
        </p:txBody>
      </p:sp>
      <p:sp>
        <p:nvSpPr>
          <p:cNvPr id="87" name="Rectangle: Rounded Corners 86">
            <a:extLst>
              <a:ext uri="{FF2B5EF4-FFF2-40B4-BE49-F238E27FC236}">
                <a16:creationId xmlns:a16="http://schemas.microsoft.com/office/drawing/2014/main" id="{BB897E0C-5007-AB0A-E7A8-F2BF0CBBF0DF}"/>
              </a:ext>
            </a:extLst>
          </p:cNvPr>
          <p:cNvSpPr/>
          <p:nvPr/>
        </p:nvSpPr>
        <p:spPr>
          <a:xfrm>
            <a:off x="1933129" y="2880444"/>
            <a:ext cx="9558993" cy="858064"/>
          </a:xfrm>
          <a:prstGeom prst="roundRect">
            <a:avLst/>
          </a:prstGeom>
          <a:solidFill>
            <a:srgbClr val="1F23AA"/>
          </a:solidFill>
          <a:ln>
            <a:solidFill>
              <a:srgbClr val="AEB0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a:ln>
                <a:noFill/>
              </a:ln>
              <a:solidFill>
                <a:prstClr val="white"/>
              </a:solidFill>
              <a:effectLst/>
              <a:uLnTx/>
              <a:uFillTx/>
              <a:latin typeface="Muli"/>
              <a:ea typeface="+mn-ea"/>
              <a:cs typeface="+mn-cs"/>
            </a:endParaRPr>
          </a:p>
        </p:txBody>
      </p:sp>
      <p:sp>
        <p:nvSpPr>
          <p:cNvPr id="4" name="Rectangle: Rounded Corners 3">
            <a:extLst>
              <a:ext uri="{FF2B5EF4-FFF2-40B4-BE49-F238E27FC236}">
                <a16:creationId xmlns:a16="http://schemas.microsoft.com/office/drawing/2014/main" id="{D9D0C04F-E110-4FF2-E86D-C44FF733468A}"/>
              </a:ext>
            </a:extLst>
          </p:cNvPr>
          <p:cNvSpPr/>
          <p:nvPr/>
        </p:nvSpPr>
        <p:spPr>
          <a:xfrm>
            <a:off x="2997698" y="333202"/>
            <a:ext cx="7391047" cy="527532"/>
          </a:xfrm>
          <a:prstGeom prst="roundRect">
            <a:avLst/>
          </a:prstGeom>
          <a:noFill/>
          <a:ln w="19050">
            <a:solidFill>
              <a:srgbClr val="AEB8C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Muli"/>
                <a:ea typeface="+mn-ea"/>
                <a:cs typeface="+mn-cs"/>
              </a:rPr>
              <a:t>An accelerated transition to a clean and climate-resilient economy across ASEAN by reducing emissions in key sectors, contributing to poverty reduction and supporting resilient economic development</a:t>
            </a:r>
          </a:p>
        </p:txBody>
      </p:sp>
      <p:sp>
        <p:nvSpPr>
          <p:cNvPr id="12" name="Rectangle: Rounded Corners 11">
            <a:extLst>
              <a:ext uri="{FF2B5EF4-FFF2-40B4-BE49-F238E27FC236}">
                <a16:creationId xmlns:a16="http://schemas.microsoft.com/office/drawing/2014/main" id="{86EE308A-1555-F30C-35E6-B1D6665D3A28}"/>
              </a:ext>
            </a:extLst>
          </p:cNvPr>
          <p:cNvSpPr/>
          <p:nvPr/>
        </p:nvSpPr>
        <p:spPr>
          <a:xfrm>
            <a:off x="2997698" y="2007458"/>
            <a:ext cx="3575713" cy="541062"/>
          </a:xfrm>
          <a:prstGeom prst="roundRect">
            <a:avLst/>
          </a:prstGeom>
          <a:noFill/>
          <a:ln w="19050">
            <a:solidFill>
              <a:srgbClr val="AEB8C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Muli"/>
                <a:ea typeface="+mn-ea"/>
                <a:cs typeface="+mn-cs"/>
              </a:rPr>
              <a:t>Evidence informed models </a:t>
            </a:r>
            <a:r>
              <a:rPr kumimoji="0" lang="en-US" sz="1000" b="0" i="0" u="none" strike="noStrike" kern="1200" cap="none" spc="0" normalizeH="0" baseline="0" noProof="0">
                <a:ln>
                  <a:noFill/>
                </a:ln>
                <a:solidFill>
                  <a:schemeClr val="tx1"/>
                </a:solidFill>
                <a:effectLst/>
                <a:uLnTx/>
                <a:uFillTx/>
                <a:latin typeface="Muli"/>
                <a:ea typeface="+mn-lt"/>
                <a:cs typeface="+mn-lt"/>
              </a:rPr>
              <a:t>(policies, practices, tools, and technologies) </a:t>
            </a:r>
            <a:r>
              <a:rPr kumimoji="0" lang="en-GB" sz="1000" b="0" i="0" u="none" strike="noStrike" kern="1200" cap="none" spc="0" normalizeH="0" baseline="0" noProof="0">
                <a:ln>
                  <a:noFill/>
                </a:ln>
                <a:solidFill>
                  <a:schemeClr val="tx1"/>
                </a:solidFill>
                <a:effectLst/>
                <a:uLnTx/>
                <a:uFillTx/>
                <a:latin typeface="Muli"/>
                <a:ea typeface="+mn-ea"/>
                <a:cs typeface="+mn-cs"/>
              </a:rPr>
              <a:t>to implement inclusive and resilient climate solutions across ASEAN are adopted by member states</a:t>
            </a:r>
          </a:p>
        </p:txBody>
      </p:sp>
      <p:sp>
        <p:nvSpPr>
          <p:cNvPr id="14" name="Rectangle: Rounded Corners 13">
            <a:extLst>
              <a:ext uri="{FF2B5EF4-FFF2-40B4-BE49-F238E27FC236}">
                <a16:creationId xmlns:a16="http://schemas.microsoft.com/office/drawing/2014/main" id="{F1859D7A-0374-87B4-583D-16D52AEBAE26}"/>
              </a:ext>
            </a:extLst>
          </p:cNvPr>
          <p:cNvSpPr/>
          <p:nvPr/>
        </p:nvSpPr>
        <p:spPr>
          <a:xfrm>
            <a:off x="6813033" y="2007457"/>
            <a:ext cx="3575713" cy="551475"/>
          </a:xfrm>
          <a:prstGeom prst="roundRect">
            <a:avLst/>
          </a:prstGeom>
          <a:noFill/>
          <a:ln w="19050">
            <a:solidFill>
              <a:srgbClr val="AEB8C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Muli"/>
                <a:ea typeface="+mn-ea"/>
                <a:cs typeface="+mn-cs"/>
              </a:rPr>
              <a:t>Improved collaboration and coordination between member states supports replication (further adaptation and adoption) of enhanced models for climate action across ASEAN </a:t>
            </a:r>
            <a:endParaRPr lang="en-GB" sz="1000" b="0" i="0" u="none" strike="noStrike" kern="1200" cap="none" spc="0" normalizeH="0" baseline="0" noProof="0">
              <a:ln>
                <a:noFill/>
              </a:ln>
              <a:solidFill>
                <a:schemeClr val="tx1"/>
              </a:solidFill>
              <a:effectLst/>
              <a:uLnTx/>
              <a:uFillTx/>
              <a:latin typeface="Muli"/>
            </a:endParaRPr>
          </a:p>
        </p:txBody>
      </p:sp>
      <p:sp>
        <p:nvSpPr>
          <p:cNvPr id="19" name="Rectangle: Rounded Corners 18">
            <a:extLst>
              <a:ext uri="{FF2B5EF4-FFF2-40B4-BE49-F238E27FC236}">
                <a16:creationId xmlns:a16="http://schemas.microsoft.com/office/drawing/2014/main" id="{B76E03B1-C9D1-4081-C279-F2AF85818839}"/>
              </a:ext>
            </a:extLst>
          </p:cNvPr>
          <p:cNvSpPr/>
          <p:nvPr/>
        </p:nvSpPr>
        <p:spPr>
          <a:xfrm>
            <a:off x="9179228" y="2960605"/>
            <a:ext cx="2150350" cy="690517"/>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ysClr val="windowText" lastClr="000000"/>
                </a:solidFill>
                <a:effectLst/>
                <a:uLnTx/>
                <a:uFillTx/>
                <a:latin typeface="Muli"/>
                <a:ea typeface="+mn-ea"/>
                <a:cs typeface="+mn-cs"/>
              </a:rPr>
              <a:t>Knowledge, evidence and learning generated and exchanged across stakeholders in ASEAN​ in support of improved climate action</a:t>
            </a:r>
          </a:p>
        </p:txBody>
      </p:sp>
      <p:sp>
        <p:nvSpPr>
          <p:cNvPr id="20" name="Rectangle: Rounded Corners 19">
            <a:extLst>
              <a:ext uri="{FF2B5EF4-FFF2-40B4-BE49-F238E27FC236}">
                <a16:creationId xmlns:a16="http://schemas.microsoft.com/office/drawing/2014/main" id="{9A3A3066-EDE1-3211-190A-BCE1F8EA1096}"/>
              </a:ext>
            </a:extLst>
          </p:cNvPr>
          <p:cNvSpPr/>
          <p:nvPr/>
        </p:nvSpPr>
        <p:spPr>
          <a:xfrm>
            <a:off x="6813558" y="2967794"/>
            <a:ext cx="2150350" cy="690517"/>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ysClr val="windowText" lastClr="000000"/>
                </a:solidFill>
                <a:effectLst/>
                <a:uLnTx/>
                <a:uFillTx/>
                <a:latin typeface="Muli"/>
                <a:ea typeface="+mn-ea"/>
                <a:cs typeface="+mn-cs"/>
              </a:rPr>
              <a:t>Technical capacity to design and deliver equitable green transition policy and action strengthened within and across ASEAN​</a:t>
            </a:r>
          </a:p>
        </p:txBody>
      </p:sp>
      <p:sp>
        <p:nvSpPr>
          <p:cNvPr id="21" name="Rectangle: Rounded Corners 20">
            <a:extLst>
              <a:ext uri="{FF2B5EF4-FFF2-40B4-BE49-F238E27FC236}">
                <a16:creationId xmlns:a16="http://schemas.microsoft.com/office/drawing/2014/main" id="{4438C3CD-89DF-F3D3-2D0B-CF457FDFA0BD}"/>
              </a:ext>
            </a:extLst>
          </p:cNvPr>
          <p:cNvSpPr/>
          <p:nvPr/>
        </p:nvSpPr>
        <p:spPr>
          <a:xfrm>
            <a:off x="4447888" y="2960606"/>
            <a:ext cx="2150350" cy="690517"/>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ysClr val="windowText" lastClr="000000"/>
                </a:solidFill>
                <a:effectLst/>
                <a:uLnTx/>
                <a:uFillTx/>
                <a:latin typeface="Muli"/>
                <a:ea typeface="+mn-ea"/>
                <a:cs typeface="+mn-cs"/>
              </a:rPr>
              <a:t>Effective partnerships established and strengthened to enable action-oriented convening and influencing on climate across ASEAN​</a:t>
            </a:r>
          </a:p>
        </p:txBody>
      </p:sp>
      <p:sp>
        <p:nvSpPr>
          <p:cNvPr id="22" name="Rectangle: Rounded Corners 21">
            <a:extLst>
              <a:ext uri="{FF2B5EF4-FFF2-40B4-BE49-F238E27FC236}">
                <a16:creationId xmlns:a16="http://schemas.microsoft.com/office/drawing/2014/main" id="{601A36FD-0CCB-DFF3-0640-8CD843F4EE3D}"/>
              </a:ext>
            </a:extLst>
          </p:cNvPr>
          <p:cNvSpPr/>
          <p:nvPr/>
        </p:nvSpPr>
        <p:spPr>
          <a:xfrm>
            <a:off x="2075087" y="2967795"/>
            <a:ext cx="2150350" cy="690517"/>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ysClr val="windowText" lastClr="000000"/>
                </a:solidFill>
                <a:effectLst/>
                <a:uLnTx/>
                <a:uFillTx/>
                <a:latin typeface="Muli"/>
                <a:ea typeface="+mn-ea"/>
                <a:cs typeface="+mn-cs"/>
              </a:rPr>
              <a:t>Innovative models for climate action (including policy and novel technologies) developed and piloted within and across ASEAN​</a:t>
            </a:r>
          </a:p>
        </p:txBody>
      </p:sp>
      <p:sp>
        <p:nvSpPr>
          <p:cNvPr id="26" name="Rectangle: Rounded Corners 25">
            <a:extLst>
              <a:ext uri="{FF2B5EF4-FFF2-40B4-BE49-F238E27FC236}">
                <a16:creationId xmlns:a16="http://schemas.microsoft.com/office/drawing/2014/main" id="{2A548DED-FC5E-068A-8D83-ECDE715B28CD}"/>
              </a:ext>
            </a:extLst>
          </p:cNvPr>
          <p:cNvSpPr/>
          <p:nvPr/>
        </p:nvSpPr>
        <p:spPr>
          <a:xfrm>
            <a:off x="2114963" y="4177618"/>
            <a:ext cx="1466590" cy="6741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a:ea typeface="+mn-ea"/>
                <a:cs typeface="+mn-cs"/>
              </a:rPr>
              <a:t>Pillar 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uli"/>
                <a:ea typeface="+mn-ea"/>
                <a:cs typeface="+mn-cs"/>
              </a:rPr>
              <a:t>Strengthening climate policy</a:t>
            </a:r>
            <a:r>
              <a:rPr kumimoji="0" lang="en-US" sz="900" b="0" i="0" u="none" strike="noStrike" kern="1200" cap="none" spc="0" normalizeH="0" baseline="0" noProof="0">
                <a:ln>
                  <a:noFill/>
                </a:ln>
                <a:solidFill>
                  <a:srgbClr val="000000"/>
                </a:solidFill>
                <a:effectLst/>
                <a:uLnTx/>
                <a:uFillTx/>
                <a:latin typeface="Muli"/>
                <a:ea typeface="+mn-ea"/>
                <a:cs typeface="+mn-cs"/>
              </a:rPr>
              <a:t> and institutional capacity</a:t>
            </a:r>
            <a:endParaRPr lang="en-US" sz="900" b="0" i="0" u="none" strike="noStrike" kern="1200" cap="none" spc="0" normalizeH="0" baseline="0" noProof="0">
              <a:ln>
                <a:noFill/>
              </a:ln>
              <a:solidFill>
                <a:srgbClr val="000000"/>
              </a:solidFill>
              <a:effectLst/>
              <a:uLnTx/>
              <a:uFillTx/>
              <a:latin typeface="Muli"/>
            </a:endParaRPr>
          </a:p>
        </p:txBody>
      </p:sp>
      <p:sp>
        <p:nvSpPr>
          <p:cNvPr id="27" name="Rectangle: Rounded Corners 26">
            <a:extLst>
              <a:ext uri="{FF2B5EF4-FFF2-40B4-BE49-F238E27FC236}">
                <a16:creationId xmlns:a16="http://schemas.microsoft.com/office/drawing/2014/main" id="{93521FF7-3B70-F074-B4D9-A832208BBB0A}"/>
              </a:ext>
            </a:extLst>
          </p:cNvPr>
          <p:cNvSpPr/>
          <p:nvPr/>
        </p:nvSpPr>
        <p:spPr>
          <a:xfrm>
            <a:off x="3668067" y="4190878"/>
            <a:ext cx="1466590" cy="6741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Pillar 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Greening finance to strategic climate mitigation action​</a:t>
            </a:r>
            <a:endParaRPr kumimoji="0" lang="en-US" sz="900" b="0" i="0" u="none" strike="noStrike" kern="1200" cap="none" spc="0" normalizeH="0" baseline="0" noProof="0">
              <a:ln>
                <a:noFill/>
              </a:ln>
              <a:solidFill>
                <a:prstClr val="white"/>
              </a:solidFill>
              <a:effectLst/>
              <a:uLnTx/>
              <a:uFillTx/>
              <a:latin typeface="Muli"/>
              <a:ea typeface="+mn-ea"/>
              <a:cs typeface="+mn-cs"/>
            </a:endParaRPr>
          </a:p>
        </p:txBody>
      </p:sp>
      <p:sp>
        <p:nvSpPr>
          <p:cNvPr id="28" name="Rectangle: Rounded Corners 27">
            <a:extLst>
              <a:ext uri="{FF2B5EF4-FFF2-40B4-BE49-F238E27FC236}">
                <a16:creationId xmlns:a16="http://schemas.microsoft.com/office/drawing/2014/main" id="{BD464D96-8A7F-17F3-D989-DCAEA7F3C706}"/>
              </a:ext>
            </a:extLst>
          </p:cNvPr>
          <p:cNvSpPr/>
          <p:nvPr/>
        </p:nvSpPr>
        <p:spPr>
          <a:xfrm>
            <a:off x="5223142" y="4186297"/>
            <a:ext cx="1466590" cy="6741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Pillar III:​</a:t>
            </a:r>
            <a:endParaRPr kumimoji="0" lang="en-GB" sz="9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Accelerating clean and just energy transition measures </a:t>
            </a:r>
            <a:r>
              <a:rPr kumimoji="0" lang="en-US"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29" name="Rectangle: Rounded Corners 28">
            <a:extLst>
              <a:ext uri="{FF2B5EF4-FFF2-40B4-BE49-F238E27FC236}">
                <a16:creationId xmlns:a16="http://schemas.microsoft.com/office/drawing/2014/main" id="{54CC7916-94BD-4D5E-57CF-84BBCB519E3A}"/>
              </a:ext>
            </a:extLst>
          </p:cNvPr>
          <p:cNvSpPr/>
          <p:nvPr/>
        </p:nvSpPr>
        <p:spPr>
          <a:xfrm>
            <a:off x="6752502" y="4177619"/>
            <a:ext cx="1466590" cy="6741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a:ea typeface="+mn-ea"/>
                <a:cs typeface="+mn-cs"/>
              </a:rPr>
              <a:t>Pillar 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uli"/>
                <a:ea typeface="+mn-ea"/>
                <a:cs typeface="+mn-cs"/>
              </a:rPr>
              <a:t>Advancing sustainable cities and transport</a:t>
            </a:r>
            <a:r>
              <a:rPr kumimoji="0" lang="en-US" sz="900" b="0" i="0" u="none" strike="noStrike" kern="1200" cap="none" spc="0" normalizeH="0" baseline="0" noProof="0">
                <a:ln>
                  <a:noFill/>
                </a:ln>
                <a:solidFill>
                  <a:srgbClr val="000000"/>
                </a:solidFill>
                <a:effectLst/>
                <a:uLnTx/>
                <a:uFillTx/>
                <a:latin typeface="Muli"/>
                <a:ea typeface="+mn-ea"/>
                <a:cs typeface="+mn-cs"/>
              </a:rPr>
              <a:t>​</a:t>
            </a:r>
            <a:endParaRPr kumimoji="0" lang="en-US" sz="900" b="0" i="0" u="none" strike="noStrike" kern="1200" cap="none" spc="0" normalizeH="0" baseline="0" noProof="0">
              <a:ln>
                <a:noFill/>
              </a:ln>
              <a:solidFill>
                <a:prstClr val="white"/>
              </a:solidFill>
              <a:effectLst/>
              <a:uLnTx/>
              <a:uFillTx/>
              <a:latin typeface="Muli"/>
              <a:ea typeface="+mn-ea"/>
              <a:cs typeface="+mn-cs"/>
            </a:endParaRPr>
          </a:p>
        </p:txBody>
      </p:sp>
      <p:sp>
        <p:nvSpPr>
          <p:cNvPr id="30" name="Rectangle: Rounded Corners 29">
            <a:extLst>
              <a:ext uri="{FF2B5EF4-FFF2-40B4-BE49-F238E27FC236}">
                <a16:creationId xmlns:a16="http://schemas.microsoft.com/office/drawing/2014/main" id="{B4D016A4-9BB7-8869-45FD-085A7C74CC81}"/>
              </a:ext>
            </a:extLst>
          </p:cNvPr>
          <p:cNvSpPr/>
          <p:nvPr/>
        </p:nvSpPr>
        <p:spPr>
          <a:xfrm>
            <a:off x="8295423" y="4177619"/>
            <a:ext cx="1466590" cy="6741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a:ea typeface="+mn-ea"/>
                <a:cs typeface="+mn-cs"/>
              </a:rPr>
              <a:t>Pillar 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uli"/>
                <a:ea typeface="+mn-ea"/>
                <a:cs typeface="+mn-cs"/>
              </a:rPr>
              <a:t>Enhancing nature-based solutions for climate mitigation</a:t>
            </a:r>
          </a:p>
        </p:txBody>
      </p:sp>
      <p:sp>
        <p:nvSpPr>
          <p:cNvPr id="31" name="Rectangle: Rounded Corners 30">
            <a:extLst>
              <a:ext uri="{FF2B5EF4-FFF2-40B4-BE49-F238E27FC236}">
                <a16:creationId xmlns:a16="http://schemas.microsoft.com/office/drawing/2014/main" id="{3B269C0E-C380-D867-4FA0-908D6FC9425C}"/>
              </a:ext>
            </a:extLst>
          </p:cNvPr>
          <p:cNvSpPr/>
          <p:nvPr/>
        </p:nvSpPr>
        <p:spPr>
          <a:xfrm>
            <a:off x="2213698" y="4004129"/>
            <a:ext cx="7566246" cy="147358"/>
          </a:xfrm>
          <a:prstGeom prst="roundRect">
            <a:avLst>
              <a:gd name="adj" fmla="val 2634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Muli" panose="00000500000000000000" pitchFamily="2" charset="0"/>
                <a:ea typeface="+mn-ea"/>
                <a:cs typeface="+mn-cs"/>
              </a:rPr>
              <a:t>Demand-led TA delivered through strategic funds</a:t>
            </a:r>
            <a:r>
              <a:rPr kumimoji="0" lang="en-US" sz="800" b="0" i="0" u="none" strike="noStrike" kern="1200" cap="none" spc="0" normalizeH="0" baseline="0" noProof="0">
                <a:ln>
                  <a:noFill/>
                </a:ln>
                <a:solidFill>
                  <a:schemeClr val="bg1"/>
                </a:solidFill>
                <a:effectLst/>
                <a:uLnTx/>
                <a:uFillTx/>
                <a:latin typeface="Muli" panose="00000500000000000000" pitchFamily="2" charset="0"/>
                <a:ea typeface="+mn-ea"/>
                <a:cs typeface="+mn-cs"/>
              </a:rPr>
              <a:t>​</a:t>
            </a:r>
            <a:endParaRPr kumimoji="0" lang="en-US" sz="800" b="0" i="0" u="none" strike="noStrike" kern="1200" cap="none" spc="0" normalizeH="0" baseline="0" noProof="0">
              <a:ln>
                <a:noFill/>
              </a:ln>
              <a:solidFill>
                <a:schemeClr val="bg1"/>
              </a:solidFill>
              <a:effectLst/>
              <a:uLnTx/>
              <a:uFillTx/>
              <a:latin typeface="Muli"/>
              <a:ea typeface="+mn-ea"/>
              <a:cs typeface="+mn-cs"/>
            </a:endParaRPr>
          </a:p>
        </p:txBody>
      </p:sp>
      <p:sp>
        <p:nvSpPr>
          <p:cNvPr id="33" name="Rectangle: Rounded Corners 32">
            <a:extLst>
              <a:ext uri="{FF2B5EF4-FFF2-40B4-BE49-F238E27FC236}">
                <a16:creationId xmlns:a16="http://schemas.microsoft.com/office/drawing/2014/main" id="{082ADBAA-28F2-58CD-203B-D685EB9BA640}"/>
              </a:ext>
            </a:extLst>
          </p:cNvPr>
          <p:cNvSpPr/>
          <p:nvPr/>
        </p:nvSpPr>
        <p:spPr>
          <a:xfrm>
            <a:off x="9892189" y="4060021"/>
            <a:ext cx="1493762" cy="802916"/>
          </a:xfrm>
          <a:prstGeom prst="roundRect">
            <a:avLst/>
          </a:prstGeom>
          <a:solidFill>
            <a:schemeClr val="bg1"/>
          </a:solidFill>
          <a:ln>
            <a:solidFill>
              <a:srgbClr val="5457B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1E62"/>
                </a:solidFill>
                <a:effectLst/>
                <a:uLnTx/>
                <a:uFillTx/>
                <a:latin typeface="Muli"/>
                <a:ea typeface="+mn-ea"/>
                <a:cs typeface="+mn-cs"/>
              </a:rPr>
              <a:t>GEDSI and poverty alleviation considerations are mainstreamed across delivery</a:t>
            </a:r>
            <a:endParaRPr kumimoji="0" lang="en-US" sz="800" b="0" i="0" u="none" strike="noStrike" kern="1200" cap="none" spc="0" normalizeH="0" baseline="0" noProof="0">
              <a:ln>
                <a:noFill/>
              </a:ln>
              <a:solidFill>
                <a:srgbClr val="000000"/>
              </a:solidFill>
              <a:effectLst/>
              <a:uLnTx/>
              <a:uFillTx/>
              <a:latin typeface="Muli"/>
              <a:ea typeface="+mn-ea"/>
              <a:cs typeface="+mn-cs"/>
            </a:endParaRPr>
          </a:p>
        </p:txBody>
      </p:sp>
      <p:sp>
        <p:nvSpPr>
          <p:cNvPr id="34" name="Rectangle 33">
            <a:extLst>
              <a:ext uri="{FF2B5EF4-FFF2-40B4-BE49-F238E27FC236}">
                <a16:creationId xmlns:a16="http://schemas.microsoft.com/office/drawing/2014/main" id="{174655AC-B0BD-6EAF-DF93-0B249C1D92D1}"/>
              </a:ext>
            </a:extLst>
          </p:cNvPr>
          <p:cNvSpPr/>
          <p:nvPr/>
        </p:nvSpPr>
        <p:spPr>
          <a:xfrm>
            <a:off x="6135755" y="5165134"/>
            <a:ext cx="1290096" cy="120844"/>
          </a:xfrm>
          <a:prstGeom prst="rect">
            <a:avLst/>
          </a:prstGeom>
          <a:solidFill>
            <a:srgbClr val="8A1E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Muli"/>
                <a:ea typeface="+mn-ea"/>
                <a:cs typeface="+mn-cs"/>
              </a:rPr>
              <a:t>Barriers </a:t>
            </a:r>
          </a:p>
        </p:txBody>
      </p:sp>
      <p:sp>
        <p:nvSpPr>
          <p:cNvPr id="35" name="Rectangle: Rounded Corners 34">
            <a:extLst>
              <a:ext uri="{FF2B5EF4-FFF2-40B4-BE49-F238E27FC236}">
                <a16:creationId xmlns:a16="http://schemas.microsoft.com/office/drawing/2014/main" id="{FDE5A19F-3CF3-070A-7D1B-6967DF32647F}"/>
              </a:ext>
            </a:extLst>
          </p:cNvPr>
          <p:cNvSpPr/>
          <p:nvPr/>
        </p:nvSpPr>
        <p:spPr>
          <a:xfrm>
            <a:off x="1802177" y="5305753"/>
            <a:ext cx="9921249" cy="549130"/>
          </a:xfrm>
          <a:prstGeom prst="roundRect">
            <a:avLst/>
          </a:prstGeom>
          <a:noFill/>
          <a:ln>
            <a:solidFill>
              <a:srgbClr val="8A1E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Muli"/>
              <a:ea typeface="+mn-ea"/>
              <a:cs typeface="+mn-cs"/>
            </a:endParaRPr>
          </a:p>
        </p:txBody>
      </p:sp>
      <p:sp>
        <p:nvSpPr>
          <p:cNvPr id="36" name="Rectangle 35">
            <a:extLst>
              <a:ext uri="{FF2B5EF4-FFF2-40B4-BE49-F238E27FC236}">
                <a16:creationId xmlns:a16="http://schemas.microsoft.com/office/drawing/2014/main" id="{D2B8D118-22D6-0123-7B7F-31384CE94F8D}"/>
              </a:ext>
            </a:extLst>
          </p:cNvPr>
          <p:cNvSpPr/>
          <p:nvPr/>
        </p:nvSpPr>
        <p:spPr>
          <a:xfrm>
            <a:off x="6290708" y="5933985"/>
            <a:ext cx="988113" cy="120844"/>
          </a:xfrm>
          <a:prstGeom prst="rect">
            <a:avLst/>
          </a:prstGeom>
          <a:solidFill>
            <a:srgbClr val="8A1E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Muli"/>
                <a:ea typeface="+mn-ea"/>
                <a:cs typeface="+mn-cs"/>
              </a:rPr>
              <a:t>Problem</a:t>
            </a:r>
          </a:p>
        </p:txBody>
      </p:sp>
      <p:sp>
        <p:nvSpPr>
          <p:cNvPr id="37" name="Rectangle: Rounded Corners 36">
            <a:extLst>
              <a:ext uri="{FF2B5EF4-FFF2-40B4-BE49-F238E27FC236}">
                <a16:creationId xmlns:a16="http://schemas.microsoft.com/office/drawing/2014/main" id="{74CE426E-165F-D754-7A7D-9B7BDF9D7A81}"/>
              </a:ext>
            </a:extLst>
          </p:cNvPr>
          <p:cNvSpPr/>
          <p:nvPr/>
        </p:nvSpPr>
        <p:spPr>
          <a:xfrm>
            <a:off x="1802177" y="6054829"/>
            <a:ext cx="9921250" cy="559883"/>
          </a:xfrm>
          <a:prstGeom prst="roundRect">
            <a:avLst/>
          </a:prstGeom>
          <a:noFill/>
          <a:ln>
            <a:solidFill>
              <a:srgbClr val="8A1E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The ASEAN region is experiencing rapid economic growth, but this has led to increased levels of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greenhouse gas emissions</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principally from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energy (including transport)</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and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land use</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sectors. ASEAN has made significant progress in climate mitigation, and global development partners are actively supporting. Countries, companies and networks across ASEAN sometimes lack the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tools</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expertise</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or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capacity</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to make use of those resources. ASEAN </a:t>
            </a:r>
            <a:r>
              <a:rPr kumimoji="0" lang="en-US" sz="900" b="0" i="0" u="none" strike="noStrike" kern="1200" cap="none" spc="0" normalizeH="0" baseline="0" noProof="0" err="1">
                <a:ln>
                  <a:noFill/>
                </a:ln>
                <a:solidFill>
                  <a:prstClr val="black"/>
                </a:solidFill>
                <a:effectLst/>
                <a:uLnTx/>
                <a:uFillTx/>
                <a:latin typeface="Muli" panose="00000500000000000000" pitchFamily="2" charset="0"/>
                <a:ea typeface="+mn-ea"/>
                <a:cs typeface="+mn-cs"/>
              </a:rPr>
              <a:t>recognise</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a need to raise ambition on mitigation. Development partners support is needed to further strengthen ASEANs’ abilities, </a:t>
            </a:r>
            <a:r>
              <a:rPr kumimoji="0" lang="en-US" sz="900" b="0" i="0" u="none" strike="noStrike" kern="1200" cap="none" spc="0" normalizeH="0" baseline="0" noProof="0" err="1">
                <a:ln>
                  <a:noFill/>
                </a:ln>
                <a:solidFill>
                  <a:prstClr val="black"/>
                </a:solidFill>
                <a:effectLst/>
                <a:uLnTx/>
                <a:uFillTx/>
                <a:latin typeface="Muli" panose="00000500000000000000" pitchFamily="2" charset="0"/>
                <a:ea typeface="+mn-ea"/>
                <a:cs typeface="+mn-cs"/>
              </a:rPr>
              <a:t>mobilising</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markets and networks to respond to these complex and cross-cutting challenges.​</a:t>
            </a:r>
            <a:endParaRPr kumimoji="0" lang="en-US" sz="900" b="0" i="0" u="none" strike="noStrike" kern="1200" cap="none" spc="0" normalizeH="0" baseline="0" noProof="0">
              <a:ln>
                <a:noFill/>
              </a:ln>
              <a:solidFill>
                <a:prstClr val="black"/>
              </a:solidFill>
              <a:effectLst/>
              <a:uLnTx/>
              <a:uFillTx/>
              <a:latin typeface="Muli"/>
              <a:ea typeface="+mn-ea"/>
              <a:cs typeface="+mn-cs"/>
            </a:endParaRPr>
          </a:p>
        </p:txBody>
      </p:sp>
      <p:sp>
        <p:nvSpPr>
          <p:cNvPr id="38" name="Rectangle: Rounded Corners 37">
            <a:extLst>
              <a:ext uri="{FF2B5EF4-FFF2-40B4-BE49-F238E27FC236}">
                <a16:creationId xmlns:a16="http://schemas.microsoft.com/office/drawing/2014/main" id="{53C5E8AF-BA04-0568-CEA4-636A8154BAD3}"/>
              </a:ext>
            </a:extLst>
          </p:cNvPr>
          <p:cNvSpPr/>
          <p:nvPr/>
        </p:nvSpPr>
        <p:spPr>
          <a:xfrm>
            <a:off x="1873909" y="5368623"/>
            <a:ext cx="1865597" cy="423390"/>
          </a:xfrm>
          <a:prstGeom prst="roundRect">
            <a:avLst/>
          </a:prstGeom>
          <a:solidFill>
            <a:srgbClr val="F7EFD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a:ea typeface="+mn-ea"/>
                <a:cs typeface="+mn-cs"/>
              </a:rPr>
              <a:t>Lack of coordinated </a:t>
            </a:r>
            <a:r>
              <a:rPr kumimoji="0" lang="en-US" sz="900" b="0" i="0" u="none" strike="noStrike" kern="1200" cap="none" spc="0" normalizeH="0" baseline="0" noProof="0">
                <a:ln>
                  <a:noFill/>
                </a:ln>
                <a:solidFill>
                  <a:schemeClr val="tx1"/>
                </a:solidFill>
                <a:effectLst/>
                <a:uLnTx/>
                <a:uFillTx/>
                <a:latin typeface="Muli"/>
                <a:ea typeface="+mn-ea"/>
                <a:cs typeface="+mn-cs"/>
              </a:rPr>
              <a:t>action among relevant actors in ASEAN​</a:t>
            </a:r>
          </a:p>
        </p:txBody>
      </p:sp>
      <p:sp>
        <p:nvSpPr>
          <p:cNvPr id="39" name="Rectangle: Rounded Corners 38">
            <a:extLst>
              <a:ext uri="{FF2B5EF4-FFF2-40B4-BE49-F238E27FC236}">
                <a16:creationId xmlns:a16="http://schemas.microsoft.com/office/drawing/2014/main" id="{92D32687-F5F9-C580-CCF1-7694EBD9AE85}"/>
              </a:ext>
            </a:extLst>
          </p:cNvPr>
          <p:cNvSpPr/>
          <p:nvPr/>
        </p:nvSpPr>
        <p:spPr>
          <a:xfrm>
            <a:off x="3856041" y="5368623"/>
            <a:ext cx="1865597" cy="423390"/>
          </a:xfrm>
          <a:prstGeom prst="roundRect">
            <a:avLst/>
          </a:prstGeom>
          <a:solidFill>
            <a:srgbClr val="F7EFD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900">
                <a:solidFill>
                  <a:srgbClr val="000000"/>
                </a:solidFill>
                <a:latin typeface="Muli"/>
              </a:rPr>
              <a:t>Competing priorities between</a:t>
            </a:r>
            <a:r>
              <a:rPr kumimoji="0" lang="en-US" sz="900" b="0" i="0" u="none" strike="noStrike" kern="1200" cap="none" spc="0" normalizeH="0" baseline="0" noProof="0">
                <a:ln>
                  <a:noFill/>
                </a:ln>
                <a:solidFill>
                  <a:srgbClr val="000000"/>
                </a:solidFill>
                <a:effectLst/>
                <a:uLnTx/>
                <a:uFillTx/>
                <a:latin typeface="Muli"/>
              </a:rPr>
              <a:t> increasing economic growth and reducing GHGs​</a:t>
            </a:r>
            <a:r>
              <a:rPr lang="en-US" sz="900">
                <a:solidFill>
                  <a:srgbClr val="000000"/>
                </a:solidFill>
                <a:latin typeface="Muli"/>
              </a:rPr>
              <a:t> in ASEAN</a:t>
            </a:r>
            <a:endParaRPr kumimoji="0" lang="en-US" sz="900" b="0" i="0" u="none" strike="noStrike" kern="1200" cap="none" spc="0" normalizeH="0" baseline="0" noProof="0">
              <a:ln>
                <a:noFill/>
              </a:ln>
              <a:solidFill>
                <a:prstClr val="white"/>
              </a:solidFill>
              <a:effectLst/>
              <a:uLnTx/>
              <a:uFillTx/>
              <a:latin typeface="Muli"/>
            </a:endParaRPr>
          </a:p>
        </p:txBody>
      </p:sp>
      <p:sp>
        <p:nvSpPr>
          <p:cNvPr id="40" name="Rectangle: Rounded Corners 39">
            <a:extLst>
              <a:ext uri="{FF2B5EF4-FFF2-40B4-BE49-F238E27FC236}">
                <a16:creationId xmlns:a16="http://schemas.microsoft.com/office/drawing/2014/main" id="{C7F3F97F-E6E6-EDAF-76BB-5E7F142B8659}"/>
              </a:ext>
            </a:extLst>
          </p:cNvPr>
          <p:cNvSpPr/>
          <p:nvPr/>
        </p:nvSpPr>
        <p:spPr>
          <a:xfrm>
            <a:off x="5824682" y="5368623"/>
            <a:ext cx="1865597" cy="423390"/>
          </a:xfrm>
          <a:prstGeom prst="roundRect">
            <a:avLst/>
          </a:prstGeom>
          <a:solidFill>
            <a:srgbClr val="F7EF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Inadequate enabling policies within ASEAN​</a:t>
            </a:r>
            <a:endParaRPr kumimoji="0" lang="en-US" sz="900" b="0" i="0" u="none" strike="noStrike" kern="1200" cap="none" spc="0" normalizeH="0" baseline="0" noProof="0">
              <a:ln>
                <a:noFill/>
              </a:ln>
              <a:solidFill>
                <a:prstClr val="white"/>
              </a:solidFill>
              <a:effectLst/>
              <a:uLnTx/>
              <a:uFillTx/>
              <a:latin typeface="Muli"/>
              <a:ea typeface="+mn-ea"/>
              <a:cs typeface="+mn-cs"/>
            </a:endParaRPr>
          </a:p>
        </p:txBody>
      </p:sp>
      <p:sp>
        <p:nvSpPr>
          <p:cNvPr id="41" name="Rectangle: Rounded Corners 40">
            <a:extLst>
              <a:ext uri="{FF2B5EF4-FFF2-40B4-BE49-F238E27FC236}">
                <a16:creationId xmlns:a16="http://schemas.microsoft.com/office/drawing/2014/main" id="{CDF7C691-976E-9EAE-0793-4371E6BC5ADA}"/>
              </a:ext>
            </a:extLst>
          </p:cNvPr>
          <p:cNvSpPr/>
          <p:nvPr/>
        </p:nvSpPr>
        <p:spPr>
          <a:xfrm>
            <a:off x="7791899" y="5368623"/>
            <a:ext cx="1865597" cy="423390"/>
          </a:xfrm>
          <a:prstGeom prst="roundRect">
            <a:avLst/>
          </a:prstGeom>
          <a:solidFill>
            <a:srgbClr val="F7EFD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Muli"/>
                <a:ea typeface="+mn-ea"/>
                <a:cs typeface="+mn-cs"/>
              </a:rPr>
              <a:t>Unequal level of awareness, know-how and expertise across ASEAN</a:t>
            </a:r>
          </a:p>
        </p:txBody>
      </p:sp>
      <p:sp>
        <p:nvSpPr>
          <p:cNvPr id="43" name="Rectangle: Rounded Corners 42">
            <a:extLst>
              <a:ext uri="{FF2B5EF4-FFF2-40B4-BE49-F238E27FC236}">
                <a16:creationId xmlns:a16="http://schemas.microsoft.com/office/drawing/2014/main" id="{862F9257-B7A2-86C3-066D-9A40E0182E40}"/>
              </a:ext>
            </a:extLst>
          </p:cNvPr>
          <p:cNvSpPr/>
          <p:nvPr/>
        </p:nvSpPr>
        <p:spPr>
          <a:xfrm>
            <a:off x="9783958" y="5368623"/>
            <a:ext cx="1865597" cy="423390"/>
          </a:xfrm>
          <a:prstGeom prst="roundRect">
            <a:avLst/>
          </a:prstGeom>
          <a:solidFill>
            <a:srgbClr val="F7EFD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US" sz="900" b="0" i="0" u="none" strike="noStrike" kern="1200" cap="none" spc="0" normalizeH="0" baseline="0" noProof="0">
                <a:ln>
                  <a:noFill/>
                </a:ln>
                <a:solidFill>
                  <a:srgbClr val="000000"/>
                </a:solidFill>
                <a:effectLst/>
                <a:uLnTx/>
                <a:uFillTx/>
                <a:latin typeface="Muli"/>
                <a:ea typeface="+mn-ea"/>
                <a:cs typeface="+mn-cs"/>
              </a:rPr>
              <a:t>Lack of financial resources and slow financial resource </a:t>
            </a:r>
            <a:r>
              <a:rPr kumimoji="0" lang="en-US" sz="900" b="0" i="0" u="none" strike="noStrike" kern="1200" cap="none" spc="0" normalizeH="0" baseline="0" noProof="0" err="1">
                <a:ln>
                  <a:noFill/>
                </a:ln>
                <a:solidFill>
                  <a:srgbClr val="000000"/>
                </a:solidFill>
                <a:effectLst/>
                <a:uLnTx/>
                <a:uFillTx/>
                <a:latin typeface="Muli"/>
                <a:ea typeface="+mn-ea"/>
                <a:cs typeface="+mn-cs"/>
              </a:rPr>
              <a:t>mobilisation</a:t>
            </a:r>
            <a:r>
              <a:rPr kumimoji="0" lang="en-US" sz="900" b="0" i="0" u="none" strike="noStrike" kern="1200" cap="none" spc="0" normalizeH="0" baseline="0" noProof="0">
                <a:ln>
                  <a:noFill/>
                </a:ln>
                <a:solidFill>
                  <a:srgbClr val="000000"/>
                </a:solidFill>
                <a:effectLst/>
                <a:uLnTx/>
                <a:uFillTx/>
                <a:latin typeface="Muli"/>
                <a:ea typeface="+mn-ea"/>
                <a:cs typeface="+mn-cs"/>
              </a:rPr>
              <a:t>​</a:t>
            </a:r>
            <a:r>
              <a:rPr lang="en-US" sz="900">
                <a:solidFill>
                  <a:srgbClr val="000000"/>
                </a:solidFill>
                <a:latin typeface="Muli"/>
              </a:rPr>
              <a:t> in ASEAN</a:t>
            </a:r>
            <a:endParaRPr kumimoji="0" lang="en-US" sz="900" b="0" i="0" u="none" strike="noStrike" kern="1200" cap="none" spc="0" normalizeH="0" baseline="0" noProof="0">
              <a:ln>
                <a:noFill/>
              </a:ln>
              <a:solidFill>
                <a:prstClr val="white"/>
              </a:solidFill>
              <a:effectLst/>
              <a:uLnTx/>
              <a:uFillTx/>
              <a:latin typeface="Muli"/>
              <a:ea typeface="+mn-ea"/>
              <a:cs typeface="+mn-cs"/>
            </a:endParaRPr>
          </a:p>
        </p:txBody>
      </p:sp>
      <p:sp>
        <p:nvSpPr>
          <p:cNvPr id="46" name="Rectangle 45">
            <a:extLst>
              <a:ext uri="{FF2B5EF4-FFF2-40B4-BE49-F238E27FC236}">
                <a16:creationId xmlns:a16="http://schemas.microsoft.com/office/drawing/2014/main" id="{92C0E002-9C18-DAC1-BBFA-767847A60220}"/>
              </a:ext>
            </a:extLst>
          </p:cNvPr>
          <p:cNvSpPr/>
          <p:nvPr/>
        </p:nvSpPr>
        <p:spPr>
          <a:xfrm rot="16200000">
            <a:off x="953684" y="277818"/>
            <a:ext cx="731520" cy="509838"/>
          </a:xfrm>
          <a:prstGeom prst="rect">
            <a:avLst/>
          </a:prstGeom>
          <a:solidFill>
            <a:srgbClr val="001E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Muli"/>
                <a:ea typeface="+mn-ea"/>
                <a:cs typeface="+mn-cs"/>
              </a:rPr>
              <a:t>Impact</a:t>
            </a:r>
          </a:p>
        </p:txBody>
      </p:sp>
      <p:sp>
        <p:nvSpPr>
          <p:cNvPr id="47" name="Rectangle 46">
            <a:extLst>
              <a:ext uri="{FF2B5EF4-FFF2-40B4-BE49-F238E27FC236}">
                <a16:creationId xmlns:a16="http://schemas.microsoft.com/office/drawing/2014/main" id="{87F14DA1-7348-98FD-72E2-C0E0ACC2C34F}"/>
              </a:ext>
            </a:extLst>
          </p:cNvPr>
          <p:cNvSpPr/>
          <p:nvPr/>
        </p:nvSpPr>
        <p:spPr>
          <a:xfrm rot="16200000">
            <a:off x="828314" y="1124435"/>
            <a:ext cx="984307" cy="5118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Muli"/>
                <a:ea typeface="+mn-ea"/>
                <a:cs typeface="+mn-cs"/>
              </a:rPr>
              <a:t>Outcomes</a:t>
            </a:r>
          </a:p>
        </p:txBody>
      </p:sp>
      <p:sp>
        <p:nvSpPr>
          <p:cNvPr id="48" name="Rectangle 47">
            <a:extLst>
              <a:ext uri="{FF2B5EF4-FFF2-40B4-BE49-F238E27FC236}">
                <a16:creationId xmlns:a16="http://schemas.microsoft.com/office/drawing/2014/main" id="{02DEA801-F784-E29E-C357-CE3F7440CCAA}"/>
              </a:ext>
            </a:extLst>
          </p:cNvPr>
          <p:cNvSpPr/>
          <p:nvPr/>
        </p:nvSpPr>
        <p:spPr>
          <a:xfrm rot="16200000">
            <a:off x="842852" y="2094207"/>
            <a:ext cx="955232" cy="5118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Muli"/>
                <a:ea typeface="+mn-ea"/>
                <a:cs typeface="+mn-cs"/>
              </a:rPr>
              <a:t>Intermediate outcomes</a:t>
            </a:r>
          </a:p>
        </p:txBody>
      </p:sp>
      <p:sp>
        <p:nvSpPr>
          <p:cNvPr id="49" name="Rectangle 48">
            <a:extLst>
              <a:ext uri="{FF2B5EF4-FFF2-40B4-BE49-F238E27FC236}">
                <a16:creationId xmlns:a16="http://schemas.microsoft.com/office/drawing/2014/main" id="{8263DB43-BC1E-061E-4177-08B76C143FC4}"/>
              </a:ext>
            </a:extLst>
          </p:cNvPr>
          <p:cNvSpPr/>
          <p:nvPr/>
        </p:nvSpPr>
        <p:spPr>
          <a:xfrm rot="16200000">
            <a:off x="768000" y="3124287"/>
            <a:ext cx="1104925" cy="511876"/>
          </a:xfrm>
          <a:prstGeom prst="rect">
            <a:avLst/>
          </a:prstGeom>
          <a:solidFill>
            <a:srgbClr val="1F23A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Muli"/>
                <a:ea typeface="+mn-ea"/>
                <a:cs typeface="+mn-cs"/>
              </a:rPr>
              <a:t>Outputs</a:t>
            </a:r>
          </a:p>
        </p:txBody>
      </p:sp>
      <p:sp>
        <p:nvSpPr>
          <p:cNvPr id="50" name="Rectangle 49">
            <a:extLst>
              <a:ext uri="{FF2B5EF4-FFF2-40B4-BE49-F238E27FC236}">
                <a16:creationId xmlns:a16="http://schemas.microsoft.com/office/drawing/2014/main" id="{CFA729B8-F80A-D869-A8C2-5EB05BC812CC}"/>
              </a:ext>
            </a:extLst>
          </p:cNvPr>
          <p:cNvSpPr/>
          <p:nvPr/>
        </p:nvSpPr>
        <p:spPr>
          <a:xfrm rot="16200000">
            <a:off x="714147" y="4244094"/>
            <a:ext cx="1212635" cy="511878"/>
          </a:xfrm>
          <a:prstGeom prst="rect">
            <a:avLst/>
          </a:prstGeom>
          <a:solidFill>
            <a:srgbClr val="797CD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Muli"/>
                <a:ea typeface="+mn-ea"/>
                <a:cs typeface="+mn-cs"/>
              </a:rPr>
              <a:t>Deliveries</a:t>
            </a:r>
          </a:p>
        </p:txBody>
      </p:sp>
      <p:sp>
        <p:nvSpPr>
          <p:cNvPr id="51" name="Rectangle 50">
            <a:extLst>
              <a:ext uri="{FF2B5EF4-FFF2-40B4-BE49-F238E27FC236}">
                <a16:creationId xmlns:a16="http://schemas.microsoft.com/office/drawing/2014/main" id="{9C9EF4E5-89DC-4A4C-66C3-3A2881FCEADF}"/>
              </a:ext>
            </a:extLst>
          </p:cNvPr>
          <p:cNvSpPr/>
          <p:nvPr/>
        </p:nvSpPr>
        <p:spPr>
          <a:xfrm rot="16200000">
            <a:off x="515221" y="5655660"/>
            <a:ext cx="1610490" cy="511876"/>
          </a:xfrm>
          <a:prstGeom prst="rect">
            <a:avLst/>
          </a:prstGeom>
          <a:solidFill>
            <a:srgbClr val="8A1E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Muli"/>
                <a:ea typeface="+mn-ea"/>
                <a:cs typeface="+mn-cs"/>
              </a:rPr>
              <a:t>Problem and </a:t>
            </a:r>
            <a:r>
              <a:rPr lang="en-US" sz="1000" b="1">
                <a:solidFill>
                  <a:prstClr val="white"/>
                </a:solidFill>
                <a:latin typeface="Muli"/>
              </a:rPr>
              <a:t>barriers</a:t>
            </a:r>
            <a:endParaRPr kumimoji="0" lang="en-US" sz="1000" b="1" i="0" u="none" strike="noStrike" kern="1200" cap="none" spc="0" normalizeH="0" baseline="0" noProof="0">
              <a:ln>
                <a:noFill/>
              </a:ln>
              <a:solidFill>
                <a:prstClr val="white"/>
              </a:solidFill>
              <a:effectLst/>
              <a:uLnTx/>
              <a:uFillTx/>
              <a:latin typeface="Muli"/>
              <a:ea typeface="+mn-ea"/>
              <a:cs typeface="+mn-cs"/>
            </a:endParaRPr>
          </a:p>
        </p:txBody>
      </p:sp>
      <p:sp>
        <p:nvSpPr>
          <p:cNvPr id="9" name="Text Placeholder 1">
            <a:extLst>
              <a:ext uri="{FF2B5EF4-FFF2-40B4-BE49-F238E27FC236}">
                <a16:creationId xmlns:a16="http://schemas.microsoft.com/office/drawing/2014/main" id="{8950F71D-7F83-A1A4-DEB4-56CAE3A45D2F}"/>
              </a:ext>
            </a:extLst>
          </p:cNvPr>
          <p:cNvSpPr txBox="1">
            <a:spLocks/>
          </p:cNvSpPr>
          <p:nvPr/>
        </p:nvSpPr>
        <p:spPr>
          <a:xfrm rot="16200000">
            <a:off x="-1460662" y="3151015"/>
            <a:ext cx="4300207" cy="58178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2062"/>
              </a:buClr>
              <a:buSzTx/>
              <a:buFont typeface="Arial" panose="020B0604020202020204" pitchFamily="34" charset="0"/>
              <a:buNone/>
              <a:tabLst/>
              <a:defRPr/>
            </a:pPr>
            <a:r>
              <a:rPr lang="en-US" b="1">
                <a:solidFill>
                  <a:prstClr val="black"/>
                </a:solidFill>
                <a:latin typeface="Muli Black"/>
              </a:rPr>
              <a:t>ASEAN-UK GTF </a:t>
            </a:r>
            <a:r>
              <a:rPr kumimoji="0" lang="en-US" sz="1800" b="1" i="0" u="none" strike="noStrike" kern="1200" cap="none" spc="0" normalizeH="0" baseline="0" noProof="0">
                <a:ln>
                  <a:noFill/>
                </a:ln>
                <a:solidFill>
                  <a:prstClr val="black"/>
                </a:solidFill>
                <a:effectLst/>
                <a:uLnTx/>
                <a:uFillTx/>
                <a:latin typeface="Muli Black"/>
                <a:ea typeface="+mn-ea"/>
                <a:cs typeface="+mn-cs"/>
              </a:rPr>
              <a:t>Theory of Change</a:t>
            </a:r>
          </a:p>
        </p:txBody>
      </p:sp>
      <p:sp>
        <p:nvSpPr>
          <p:cNvPr id="2" name="Rectangle: Rounded Corners 1">
            <a:extLst>
              <a:ext uri="{FF2B5EF4-FFF2-40B4-BE49-F238E27FC236}">
                <a16:creationId xmlns:a16="http://schemas.microsoft.com/office/drawing/2014/main" id="{2F2FD0BC-456A-0D44-92CC-69A13BBCC39C}"/>
              </a:ext>
            </a:extLst>
          </p:cNvPr>
          <p:cNvSpPr/>
          <p:nvPr/>
        </p:nvSpPr>
        <p:spPr>
          <a:xfrm>
            <a:off x="2997698" y="1132360"/>
            <a:ext cx="7391047" cy="497951"/>
          </a:xfrm>
          <a:prstGeom prst="roundRect">
            <a:avLst/>
          </a:prstGeom>
          <a:noFill/>
          <a:ln w="19050">
            <a:solidFill>
              <a:srgbClr val="AEB8C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Muli"/>
                <a:ea typeface="+mn-lt"/>
                <a:cs typeface="+mn-lt"/>
              </a:rPr>
              <a:t>Implementation of models (policies, practices, tools, and technologies) that accelerate emissions reductions, deliver equitable outcomes for vulnerable populations, and facilitate inclusive and resilient economies across ASEAN</a:t>
            </a:r>
            <a:endParaRPr kumimoji="0" lang="en-US" sz="1000" b="0" i="0" u="none" strike="noStrike" kern="1200" cap="none" spc="0" normalizeH="0" baseline="0" noProof="0">
              <a:ln>
                <a:noFill/>
              </a:ln>
              <a:solidFill>
                <a:schemeClr val="tx1"/>
              </a:solidFill>
              <a:effectLst/>
              <a:uLnTx/>
              <a:uFillTx/>
              <a:latin typeface="Muli"/>
              <a:ea typeface="+mn-ea"/>
              <a:cs typeface="+mn-cs"/>
            </a:endParaRPr>
          </a:p>
        </p:txBody>
      </p:sp>
      <p:cxnSp>
        <p:nvCxnSpPr>
          <p:cNvPr id="81" name="Connector: Curved 80">
            <a:extLst>
              <a:ext uri="{FF2B5EF4-FFF2-40B4-BE49-F238E27FC236}">
                <a16:creationId xmlns:a16="http://schemas.microsoft.com/office/drawing/2014/main" id="{9B96031A-C1F4-1B83-8924-DD194E4384E4}"/>
              </a:ext>
            </a:extLst>
          </p:cNvPr>
          <p:cNvCxnSpPr>
            <a:stCxn id="12" idx="0"/>
            <a:endCxn id="2" idx="2"/>
          </p:cNvCxnSpPr>
          <p:nvPr/>
        </p:nvCxnSpPr>
        <p:spPr>
          <a:xfrm rot="5400000" flipH="1" flipV="1">
            <a:off x="5550815" y="865052"/>
            <a:ext cx="377147" cy="1907667"/>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3" name="Connector: Curved 82">
            <a:extLst>
              <a:ext uri="{FF2B5EF4-FFF2-40B4-BE49-F238E27FC236}">
                <a16:creationId xmlns:a16="http://schemas.microsoft.com/office/drawing/2014/main" id="{CF23CF06-D4FD-EFAB-2599-9CA0D60864C7}"/>
              </a:ext>
            </a:extLst>
          </p:cNvPr>
          <p:cNvCxnSpPr>
            <a:cxnSpLocks/>
            <a:stCxn id="14" idx="0"/>
            <a:endCxn id="2" idx="2"/>
          </p:cNvCxnSpPr>
          <p:nvPr/>
        </p:nvCxnSpPr>
        <p:spPr>
          <a:xfrm rot="16200000" flipV="1">
            <a:off x="7458483" y="865050"/>
            <a:ext cx="377146" cy="1907668"/>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D15E3B5-5FDE-64CF-A574-E3307AD9403C}"/>
              </a:ext>
            </a:extLst>
          </p:cNvPr>
          <p:cNvCxnSpPr>
            <a:cxnSpLocks/>
            <a:endCxn id="4" idx="2"/>
          </p:cNvCxnSpPr>
          <p:nvPr/>
        </p:nvCxnSpPr>
        <p:spPr>
          <a:xfrm flipV="1">
            <a:off x="6693221" y="860734"/>
            <a:ext cx="1" cy="2716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3" name="Connector: Curved 92">
            <a:extLst>
              <a:ext uri="{FF2B5EF4-FFF2-40B4-BE49-F238E27FC236}">
                <a16:creationId xmlns:a16="http://schemas.microsoft.com/office/drawing/2014/main" id="{AD3ECCDB-FDCC-C447-A0BC-B43ED31B878E}"/>
              </a:ext>
            </a:extLst>
          </p:cNvPr>
          <p:cNvCxnSpPr>
            <a:stCxn id="87" idx="0"/>
            <a:endCxn id="12" idx="2"/>
          </p:cNvCxnSpPr>
          <p:nvPr/>
        </p:nvCxnSpPr>
        <p:spPr>
          <a:xfrm rot="16200000" flipV="1">
            <a:off x="5583129" y="1750946"/>
            <a:ext cx="331924" cy="1927071"/>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Curved 96">
            <a:extLst>
              <a:ext uri="{FF2B5EF4-FFF2-40B4-BE49-F238E27FC236}">
                <a16:creationId xmlns:a16="http://schemas.microsoft.com/office/drawing/2014/main" id="{AE7F0C69-5765-EB82-0D2B-BF064F96B882}"/>
              </a:ext>
            </a:extLst>
          </p:cNvPr>
          <p:cNvCxnSpPr>
            <a:stCxn id="87" idx="0"/>
            <a:endCxn id="14" idx="2"/>
          </p:cNvCxnSpPr>
          <p:nvPr/>
        </p:nvCxnSpPr>
        <p:spPr>
          <a:xfrm rot="5400000" flipH="1" flipV="1">
            <a:off x="7496002" y="1775556"/>
            <a:ext cx="321512" cy="1888264"/>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D84481A3-3FEB-2789-83D9-05529BDAB8DC}"/>
              </a:ext>
            </a:extLst>
          </p:cNvPr>
          <p:cNvCxnSpPr>
            <a:cxnSpLocks/>
            <a:endCxn id="87" idx="2"/>
          </p:cNvCxnSpPr>
          <p:nvPr/>
        </p:nvCxnSpPr>
        <p:spPr>
          <a:xfrm flipV="1">
            <a:off x="6712625" y="3738508"/>
            <a:ext cx="1" cy="2411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81C66C2F-6E6E-D5A1-DA11-2AADFCFB6F42}"/>
              </a:ext>
            </a:extLst>
          </p:cNvPr>
          <p:cNvCxnSpPr>
            <a:cxnSpLocks/>
          </p:cNvCxnSpPr>
          <p:nvPr/>
        </p:nvCxnSpPr>
        <p:spPr>
          <a:xfrm flipH="1" flipV="1">
            <a:off x="6744808" y="4925093"/>
            <a:ext cx="1875" cy="2400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E542A43-62DB-B64D-0893-BF6738FFCE5C}"/>
              </a:ext>
            </a:extLst>
          </p:cNvPr>
          <p:cNvSpPr/>
          <p:nvPr/>
        </p:nvSpPr>
        <p:spPr>
          <a:xfrm>
            <a:off x="1064525" y="166976"/>
            <a:ext cx="11021458" cy="654986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207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4D898-BBF6-4C45-91A9-BCAA14711204}"/>
              </a:ext>
            </a:extLst>
          </p:cNvPr>
          <p:cNvSpPr>
            <a:spLocks noGrp="1"/>
          </p:cNvSpPr>
          <p:nvPr>
            <p:ph type="body" sz="quarter" idx="11"/>
          </p:nvPr>
        </p:nvSpPr>
        <p:spPr/>
        <p:txBody>
          <a:bodyPr/>
          <a:lstStyle/>
          <a:p>
            <a:r>
              <a:rPr lang="en-GB"/>
              <a:t>Key Definitions </a:t>
            </a:r>
          </a:p>
        </p:txBody>
      </p:sp>
      <p:sp>
        <p:nvSpPr>
          <p:cNvPr id="3" name="Content Placeholder 2">
            <a:extLst>
              <a:ext uri="{FF2B5EF4-FFF2-40B4-BE49-F238E27FC236}">
                <a16:creationId xmlns:a16="http://schemas.microsoft.com/office/drawing/2014/main" id="{3D264D30-34FE-4259-B9F7-659D137E2FBA}"/>
              </a:ext>
            </a:extLst>
          </p:cNvPr>
          <p:cNvSpPr>
            <a:spLocks noGrp="1"/>
          </p:cNvSpPr>
          <p:nvPr>
            <p:ph sz="quarter" idx="13"/>
          </p:nvPr>
        </p:nvSpPr>
        <p:spPr>
          <a:xfrm>
            <a:off x="517774" y="1585562"/>
            <a:ext cx="11160125" cy="4778703"/>
          </a:xfrm>
        </p:spPr>
        <p:txBody>
          <a:bodyPr vert="horz" lIns="0" tIns="0" rIns="0" bIns="0" numCol="1" spcCol="540000" rtlCol="0" anchor="t">
            <a:normAutofit/>
          </a:bodyPr>
          <a:lstStyle/>
          <a:p>
            <a:r>
              <a:rPr lang="en-GB" b="1">
                <a:solidFill>
                  <a:schemeClr val="accent2"/>
                </a:solidFill>
                <a:latin typeface="Muli"/>
                <a:cs typeface="Arial"/>
              </a:rPr>
              <a:t>Inputs &amp; Activities = </a:t>
            </a:r>
            <a:r>
              <a:rPr lang="en-US" b="0" i="0">
                <a:solidFill>
                  <a:srgbClr val="040C28"/>
                </a:solidFill>
                <a:effectLst/>
                <a:latin typeface="Muli"/>
                <a:cs typeface="Arial"/>
              </a:rPr>
              <a:t>things that will be </a:t>
            </a:r>
            <a:r>
              <a:rPr lang="en-US">
                <a:solidFill>
                  <a:srgbClr val="040C28"/>
                </a:solidFill>
                <a:latin typeface="Muli"/>
                <a:cs typeface="Arial"/>
              </a:rPr>
              <a:t>used </a:t>
            </a:r>
            <a:r>
              <a:rPr lang="en-US" b="0" i="0">
                <a:solidFill>
                  <a:srgbClr val="040C28"/>
                </a:solidFill>
                <a:effectLst/>
                <a:latin typeface="Muli"/>
                <a:cs typeface="Arial"/>
              </a:rPr>
              <a:t>to implement the project</a:t>
            </a:r>
            <a:r>
              <a:rPr lang="en-US">
                <a:solidFill>
                  <a:srgbClr val="040C28"/>
                </a:solidFill>
                <a:latin typeface="Muli"/>
                <a:cs typeface="Arial"/>
              </a:rPr>
              <a:t> (</a:t>
            </a:r>
            <a:r>
              <a:rPr lang="en-US" b="0" i="0">
                <a:solidFill>
                  <a:srgbClr val="040C28"/>
                </a:solidFill>
                <a:effectLst/>
                <a:latin typeface="Muli"/>
                <a:cs typeface="Arial"/>
              </a:rPr>
              <a:t>e.g., trainings, research, </a:t>
            </a:r>
            <a:r>
              <a:rPr lang="en-US" b="0" i="0">
                <a:solidFill>
                  <a:srgbClr val="202124"/>
                </a:solidFill>
                <a:effectLst/>
                <a:latin typeface="Muli"/>
                <a:cs typeface="Arial"/>
              </a:rPr>
              <a:t>technical expertise, </a:t>
            </a:r>
            <a:r>
              <a:rPr lang="en-US">
                <a:solidFill>
                  <a:srgbClr val="202124"/>
                </a:solidFill>
                <a:latin typeface="Muli"/>
                <a:cs typeface="Arial"/>
              </a:rPr>
              <a:t>coordination and engagement, and programmatic learning).</a:t>
            </a:r>
            <a:r>
              <a:rPr lang="en-US" b="0" i="0">
                <a:solidFill>
                  <a:srgbClr val="202124"/>
                </a:solidFill>
                <a:effectLst/>
                <a:latin typeface="Muli"/>
                <a:cs typeface="Arial"/>
              </a:rPr>
              <a:t> These are the activities that must be listed in your Project Workplan.</a:t>
            </a:r>
            <a:endParaRPr lang="en-GB">
              <a:latin typeface="Muli"/>
              <a:cs typeface="Arial"/>
            </a:endParaRPr>
          </a:p>
          <a:p>
            <a:r>
              <a:rPr lang="en-GB" b="1">
                <a:solidFill>
                  <a:schemeClr val="accent2"/>
                </a:solidFill>
                <a:latin typeface="Muli"/>
                <a:cs typeface="Arial"/>
              </a:rPr>
              <a:t>Outputs = </a:t>
            </a:r>
            <a:r>
              <a:rPr lang="en-GB">
                <a:solidFill>
                  <a:srgbClr val="040C28"/>
                </a:solidFill>
                <a:latin typeface="Muli"/>
                <a:cs typeface="Arial"/>
              </a:rPr>
              <a:t>the deliverable or product achieved as a result of the inputs. These are within the direct control of an intervention and are normally provided to the project’s key counterparts or other project stakeholders. </a:t>
            </a:r>
            <a:endParaRPr lang="en-GB">
              <a:solidFill>
                <a:srgbClr val="040C28"/>
              </a:solidFill>
              <a:latin typeface="Muli"/>
              <a:ea typeface="Calibri"/>
              <a:cs typeface="Arial"/>
            </a:endParaRPr>
          </a:p>
          <a:p>
            <a:r>
              <a:rPr lang="en-GB" b="1">
                <a:solidFill>
                  <a:schemeClr val="accent2"/>
                </a:solidFill>
                <a:latin typeface="Muli"/>
                <a:cs typeface="Arial"/>
              </a:rPr>
              <a:t>Intermediate Outcomes = </a:t>
            </a:r>
            <a:r>
              <a:rPr lang="en-GB">
                <a:latin typeface="Muli"/>
                <a:ea typeface="Calibri"/>
                <a:cs typeface="Arial"/>
              </a:rPr>
              <a:t>focussed on the translation of technical assistance capacity building support into enhanced policies and practices. These are achieved through the adoption of enhanced models (policies, practices, tools, and technologies) and capabilities that deliver more ambitious, sustained, and inclusive action on emission reduction.</a:t>
            </a:r>
            <a:endParaRPr lang="en-GB" sz="1800">
              <a:effectLst/>
              <a:latin typeface="Muli"/>
              <a:ea typeface="Calibri"/>
              <a:cs typeface="Arial"/>
            </a:endParaRPr>
          </a:p>
          <a:p>
            <a:r>
              <a:rPr lang="en-GB" b="1">
                <a:solidFill>
                  <a:schemeClr val="accent2"/>
                </a:solidFill>
                <a:latin typeface="Muli"/>
                <a:cs typeface="Arial"/>
              </a:rPr>
              <a:t>Outcomes = </a:t>
            </a:r>
            <a:r>
              <a:rPr lang="en-GB">
                <a:solidFill>
                  <a:srgbClr val="000000"/>
                </a:solidFill>
                <a:latin typeface="Muli"/>
                <a:cs typeface="Calibri"/>
              </a:rPr>
              <a:t>are framed around the conversion of enhanced policies and practices into action. These are achieved through the implementation of models (policies, practices, tools, and technologies) that deliver accelerated and ambitious </a:t>
            </a:r>
            <a:r>
              <a:rPr lang="en-GB" err="1">
                <a:solidFill>
                  <a:srgbClr val="000000"/>
                </a:solidFill>
                <a:latin typeface="Muli"/>
                <a:cs typeface="Calibri"/>
              </a:rPr>
              <a:t>reducations</a:t>
            </a:r>
            <a:r>
              <a:rPr lang="en-GB">
                <a:solidFill>
                  <a:srgbClr val="000000"/>
                </a:solidFill>
                <a:latin typeface="Muli"/>
                <a:cs typeface="Calibri"/>
              </a:rPr>
              <a:t> and facilitate inclusive and resilient economies.</a:t>
            </a:r>
            <a:endParaRPr lang="en-GB">
              <a:solidFill>
                <a:schemeClr val="accent2"/>
              </a:solidFill>
              <a:latin typeface="Muli"/>
              <a:ea typeface="Calibri"/>
              <a:cs typeface="Arial"/>
            </a:endParaRPr>
          </a:p>
          <a:p>
            <a:r>
              <a:rPr lang="en-GB" b="1">
                <a:solidFill>
                  <a:schemeClr val="accent2"/>
                </a:solidFill>
                <a:latin typeface="Muli"/>
                <a:cs typeface="Arial"/>
              </a:rPr>
              <a:t>GEDSI Contribution = </a:t>
            </a:r>
            <a:r>
              <a:rPr lang="en-GB" sz="1800">
                <a:effectLst/>
                <a:latin typeface="Muli"/>
                <a:ea typeface="Calibri"/>
                <a:cs typeface="Arial"/>
              </a:rPr>
              <a:t>UK PACT’s ambitions for </a:t>
            </a:r>
            <a:r>
              <a:rPr lang="en-GB" sz="1800" b="1">
                <a:effectLst/>
                <a:latin typeface="Muli"/>
                <a:ea typeface="Calibri"/>
                <a:cs typeface="Arial"/>
              </a:rPr>
              <a:t>gender equity, disability and social inclusion (GEDSI)</a:t>
            </a:r>
            <a:r>
              <a:rPr lang="en-GB" sz="1800">
                <a:effectLst/>
                <a:latin typeface="Muli"/>
                <a:ea typeface="Calibri"/>
                <a:cs typeface="Arial"/>
              </a:rPr>
              <a:t> are to go beyond minimum compliance. Project outputs must </a:t>
            </a:r>
            <a:r>
              <a:rPr lang="en-GB" sz="1800" i="1">
                <a:effectLst/>
                <a:latin typeface="Muli"/>
                <a:ea typeface="Calibri"/>
                <a:cs typeface="Arial"/>
              </a:rPr>
              <a:t>do no harm</a:t>
            </a:r>
            <a:r>
              <a:rPr lang="en-GB" i="1">
                <a:latin typeface="Muli"/>
                <a:ea typeface="Calibri"/>
                <a:cs typeface="Arial"/>
              </a:rPr>
              <a:t>, </a:t>
            </a:r>
            <a:r>
              <a:rPr lang="en-GB" sz="1800">
                <a:effectLst/>
                <a:latin typeface="Muli"/>
                <a:ea typeface="Calibri"/>
                <a:cs typeface="Arial"/>
              </a:rPr>
              <a:t>should </a:t>
            </a:r>
            <a:r>
              <a:rPr lang="en-GB" sz="1800" i="1">
                <a:effectLst/>
                <a:latin typeface="Muli"/>
                <a:ea typeface="Calibri"/>
                <a:cs typeface="Arial"/>
              </a:rPr>
              <a:t>empower</a:t>
            </a:r>
            <a:r>
              <a:rPr lang="en-GB" sz="1800">
                <a:effectLst/>
                <a:latin typeface="Muli"/>
                <a:ea typeface="Calibri"/>
                <a:cs typeface="Arial"/>
              </a:rPr>
              <a:t> gender equality and social inclusion, and are strongly encouraged to support GEDSI </a:t>
            </a:r>
            <a:r>
              <a:rPr lang="en-GB" sz="1800" i="1">
                <a:effectLst/>
                <a:latin typeface="Muli"/>
                <a:ea typeface="Calibri"/>
                <a:cs typeface="Arial"/>
              </a:rPr>
              <a:t>transformation wherever possible</a:t>
            </a:r>
            <a:r>
              <a:rPr lang="en-GB" sz="1800">
                <a:effectLst/>
                <a:latin typeface="Muli"/>
                <a:ea typeface="Calibri"/>
                <a:cs typeface="Arial"/>
              </a:rPr>
              <a:t>.</a:t>
            </a:r>
            <a:endParaRPr lang="en-GB" b="1">
              <a:latin typeface="Muli"/>
              <a:ea typeface="Calibri"/>
              <a:cs typeface="Arial"/>
            </a:endParaRPr>
          </a:p>
        </p:txBody>
      </p:sp>
    </p:spTree>
    <p:extLst>
      <p:ext uri="{BB962C8B-B14F-4D97-AF65-F5344CB8AC3E}">
        <p14:creationId xmlns:p14="http://schemas.microsoft.com/office/powerpoint/2010/main" val="3567873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CE80E7-77DE-4D47-8A31-28F02E470750}"/>
              </a:ext>
            </a:extLst>
          </p:cNvPr>
          <p:cNvSpPr>
            <a:spLocks noGrp="1"/>
          </p:cNvSpPr>
          <p:nvPr>
            <p:ph type="body" sz="quarter" idx="11"/>
          </p:nvPr>
        </p:nvSpPr>
        <p:spPr/>
        <p:txBody>
          <a:bodyPr anchor="ctr"/>
          <a:lstStyle/>
          <a:p>
            <a:r>
              <a:rPr lang="en-GB">
                <a:solidFill>
                  <a:srgbClr val="002062"/>
                </a:solidFill>
              </a:rPr>
              <a:t>ASEAN-UK GTF Selection criteria </a:t>
            </a:r>
          </a:p>
        </p:txBody>
      </p:sp>
      <p:graphicFrame>
        <p:nvGraphicFramePr>
          <p:cNvPr id="5" name="Content Placeholder 4">
            <a:extLst>
              <a:ext uri="{FF2B5EF4-FFF2-40B4-BE49-F238E27FC236}">
                <a16:creationId xmlns:a16="http://schemas.microsoft.com/office/drawing/2014/main" id="{DB9C83E2-33C0-F8F3-66B7-75650EFD8246}"/>
              </a:ext>
            </a:extLst>
          </p:cNvPr>
          <p:cNvGraphicFramePr>
            <a:graphicFrameLocks noGrp="1"/>
          </p:cNvGraphicFramePr>
          <p:nvPr>
            <p:ph sz="quarter" idx="13"/>
            <p:extLst>
              <p:ext uri="{D42A27DB-BD31-4B8C-83A1-F6EECF244321}">
                <p14:modId xmlns:p14="http://schemas.microsoft.com/office/powerpoint/2010/main" val="1766394610"/>
              </p:ext>
            </p:extLst>
          </p:nvPr>
        </p:nvGraphicFramePr>
        <p:xfrm>
          <a:off x="289794" y="1475828"/>
          <a:ext cx="11796784" cy="5248558"/>
        </p:xfrm>
        <a:graphic>
          <a:graphicData uri="http://schemas.openxmlformats.org/drawingml/2006/table">
            <a:tbl>
              <a:tblPr bandRow="1">
                <a:tableStyleId>{2A488322-F2BA-4B5B-9748-0D474271808F}</a:tableStyleId>
              </a:tblPr>
              <a:tblGrid>
                <a:gridCol w="657226">
                  <a:extLst>
                    <a:ext uri="{9D8B030D-6E8A-4147-A177-3AD203B41FA5}">
                      <a16:colId xmlns:a16="http://schemas.microsoft.com/office/drawing/2014/main" val="3925764149"/>
                    </a:ext>
                  </a:extLst>
                </a:gridCol>
                <a:gridCol w="1378744">
                  <a:extLst>
                    <a:ext uri="{9D8B030D-6E8A-4147-A177-3AD203B41FA5}">
                      <a16:colId xmlns:a16="http://schemas.microsoft.com/office/drawing/2014/main" val="995974456"/>
                    </a:ext>
                  </a:extLst>
                </a:gridCol>
                <a:gridCol w="8879681">
                  <a:extLst>
                    <a:ext uri="{9D8B030D-6E8A-4147-A177-3AD203B41FA5}">
                      <a16:colId xmlns:a16="http://schemas.microsoft.com/office/drawing/2014/main" val="371673535"/>
                    </a:ext>
                  </a:extLst>
                </a:gridCol>
                <a:gridCol w="881133">
                  <a:extLst>
                    <a:ext uri="{9D8B030D-6E8A-4147-A177-3AD203B41FA5}">
                      <a16:colId xmlns:a16="http://schemas.microsoft.com/office/drawing/2014/main" val="2512348646"/>
                    </a:ext>
                  </a:extLst>
                </a:gridCol>
              </a:tblGrid>
              <a:tr h="176474">
                <a:tc>
                  <a:txBody>
                    <a:bodyPr/>
                    <a:lstStyle/>
                    <a:p>
                      <a:pPr algn="ctr" fontAlgn="base">
                        <a:lnSpc>
                          <a:spcPts val="1575"/>
                        </a:lnSpc>
                      </a:pPr>
                      <a:r>
                        <a:rPr lang="en-GB" sz="1100" b="1">
                          <a:solidFill>
                            <a:srgbClr val="FFFFFF"/>
                          </a:solidFill>
                          <a:effectLst/>
                        </a:rPr>
                        <a:t>Area</a:t>
                      </a:r>
                      <a:endParaRPr lang="en-GB" sz="1100" b="1" i="0">
                        <a:solidFill>
                          <a:srgbClr val="FFFFFF"/>
                        </a:solidFill>
                        <a:effectLst/>
                        <a:latin typeface="+mn-lt"/>
                      </a:endParaRPr>
                    </a:p>
                  </a:txBody>
                  <a:tcPr marL="0" marR="0" marT="0" marB="0" anchor="ctr">
                    <a:solidFill>
                      <a:srgbClr val="002062"/>
                    </a:solidFill>
                  </a:tcPr>
                </a:tc>
                <a:tc>
                  <a:txBody>
                    <a:bodyPr/>
                    <a:lstStyle/>
                    <a:p>
                      <a:pPr algn="ctr" fontAlgn="base">
                        <a:lnSpc>
                          <a:spcPts val="1575"/>
                        </a:lnSpc>
                      </a:pPr>
                      <a:r>
                        <a:rPr lang="en-GB" sz="1100" b="1">
                          <a:solidFill>
                            <a:srgbClr val="FFFFFF"/>
                          </a:solidFill>
                          <a:effectLst/>
                        </a:rPr>
                        <a:t>Criteria</a:t>
                      </a:r>
                      <a:endParaRPr lang="en-GB" sz="1100" b="1" i="0">
                        <a:solidFill>
                          <a:srgbClr val="FFFFFF"/>
                        </a:solidFill>
                        <a:effectLst/>
                        <a:latin typeface="+mn-lt"/>
                      </a:endParaRPr>
                    </a:p>
                  </a:txBody>
                  <a:tcPr marL="0" marR="0" marT="0" marB="0" anchor="ctr">
                    <a:solidFill>
                      <a:srgbClr val="002062"/>
                    </a:solidFill>
                  </a:tcPr>
                </a:tc>
                <a:tc>
                  <a:txBody>
                    <a:bodyPr/>
                    <a:lstStyle/>
                    <a:p>
                      <a:pPr algn="ctr" fontAlgn="base">
                        <a:lnSpc>
                          <a:spcPts val="1575"/>
                        </a:lnSpc>
                      </a:pPr>
                      <a:r>
                        <a:rPr lang="en-GB" sz="1100" b="1">
                          <a:solidFill>
                            <a:srgbClr val="FFFFFF"/>
                          </a:solidFill>
                          <a:effectLst/>
                        </a:rPr>
                        <a:t>Description</a:t>
                      </a:r>
                      <a:endParaRPr lang="en-GB" sz="1100" b="1" i="0">
                        <a:solidFill>
                          <a:srgbClr val="FFFFFF"/>
                        </a:solidFill>
                        <a:effectLst/>
                        <a:latin typeface="+mn-lt"/>
                      </a:endParaRPr>
                    </a:p>
                  </a:txBody>
                  <a:tcPr marL="0" marR="0" marT="0" marB="0" anchor="ctr">
                    <a:solidFill>
                      <a:srgbClr val="002062"/>
                    </a:solidFill>
                  </a:tcPr>
                </a:tc>
                <a:tc>
                  <a:txBody>
                    <a:bodyPr/>
                    <a:lstStyle/>
                    <a:p>
                      <a:pPr algn="ctr" fontAlgn="base">
                        <a:lnSpc>
                          <a:spcPts val="1575"/>
                        </a:lnSpc>
                      </a:pPr>
                      <a:r>
                        <a:rPr lang="en-GB" sz="1100" b="1">
                          <a:solidFill>
                            <a:srgbClr val="FFFFFF"/>
                          </a:solidFill>
                          <a:effectLst/>
                        </a:rPr>
                        <a:t>Weighting</a:t>
                      </a:r>
                      <a:endParaRPr lang="en-GB" sz="1100" b="1" i="0">
                        <a:solidFill>
                          <a:srgbClr val="FFFFFF"/>
                        </a:solidFill>
                        <a:effectLst/>
                        <a:latin typeface="+mn-lt"/>
                      </a:endParaRPr>
                    </a:p>
                  </a:txBody>
                  <a:tcPr marL="0" marR="0" marT="0" marB="0">
                    <a:solidFill>
                      <a:srgbClr val="002062"/>
                    </a:solidFill>
                  </a:tcPr>
                </a:tc>
                <a:extLst>
                  <a:ext uri="{0D108BD9-81ED-4DB2-BD59-A6C34878D82A}">
                    <a16:rowId xmlns:a16="http://schemas.microsoft.com/office/drawing/2014/main" val="1593349633"/>
                  </a:ext>
                </a:extLst>
              </a:tr>
              <a:tr h="945974">
                <a:tc rowSpan="4">
                  <a:txBody>
                    <a:bodyPr/>
                    <a:lstStyle/>
                    <a:p>
                      <a:pPr algn="ctr" fontAlgn="base">
                        <a:lnSpc>
                          <a:spcPts val="1575"/>
                        </a:lnSpc>
                      </a:pPr>
                      <a:r>
                        <a:rPr lang="en-GB" sz="1000" b="1">
                          <a:solidFill>
                            <a:srgbClr val="FFFFFF"/>
                          </a:solidFill>
                          <a:effectLst/>
                        </a:rPr>
                        <a:t>Technical</a:t>
                      </a:r>
                    </a:p>
                    <a:p>
                      <a:pPr algn="ctr" fontAlgn="base">
                        <a:lnSpc>
                          <a:spcPts val="1575"/>
                        </a:lnSpc>
                      </a:pPr>
                      <a:r>
                        <a:rPr lang="en-GB" sz="1000" b="1">
                          <a:solidFill>
                            <a:srgbClr val="FFFFFF"/>
                          </a:solidFill>
                          <a:effectLst/>
                        </a:rPr>
                        <a:t>(70%)</a:t>
                      </a:r>
                      <a:endParaRPr lang="en-GB" sz="1000" b="1" i="0">
                        <a:solidFill>
                          <a:srgbClr val="FFFFFF"/>
                        </a:solidFill>
                        <a:effectLst/>
                        <a:latin typeface="+mn-lt"/>
                      </a:endParaRPr>
                    </a:p>
                  </a:txBody>
                  <a:tcPr marL="0" marR="0" marT="0" marB="0" anchor="ctr">
                    <a:solidFill>
                      <a:srgbClr val="002062"/>
                    </a:solidFill>
                  </a:tcPr>
                </a:tc>
                <a:tc>
                  <a:txBody>
                    <a:bodyPr/>
                    <a:lstStyle/>
                    <a:p>
                      <a:pPr algn="ctr" fontAlgn="base">
                        <a:lnSpc>
                          <a:spcPts val="1575"/>
                        </a:lnSpc>
                      </a:pPr>
                      <a:r>
                        <a:rPr lang="en-GB" sz="1000" b="1">
                          <a:solidFill>
                            <a:srgbClr val="000000"/>
                          </a:solidFill>
                          <a:effectLst/>
                        </a:rPr>
                        <a:t>Impact</a:t>
                      </a:r>
                      <a:endParaRPr lang="en-GB" sz="1000" b="1" i="0">
                        <a:solidFill>
                          <a:srgbClr val="000000"/>
                        </a:solidFill>
                        <a:effectLst/>
                        <a:latin typeface="+mn-lt"/>
                      </a:endParaRPr>
                    </a:p>
                  </a:txBody>
                  <a:tcPr anchor="ctr"/>
                </a:tc>
                <a:tc>
                  <a:txBody>
                    <a:bodyPr/>
                    <a:lstStyle/>
                    <a:p>
                      <a:pPr marL="0" lvl="0" indent="0" algn="l" fontAlgn="base">
                        <a:lnSpc>
                          <a:spcPts val="1350"/>
                        </a:lnSpc>
                        <a:buFont typeface="Arial" panose="020B0604020202020204" pitchFamily="34" charset="0"/>
                        <a:buNone/>
                      </a:pPr>
                      <a:r>
                        <a:rPr lang="en-US" sz="900" b="0">
                          <a:solidFill>
                            <a:srgbClr val="000000"/>
                          </a:solidFill>
                          <a:effectLst/>
                        </a:rPr>
                        <a:t>The applicant provides a clear impact pathway in the Project ToC Application Form. The applicant show how their outputs will lead to the outcomes required for transformational change. This includes articulating how the project will specifically help the counterpart achieve and accelerate their goal for the related sector development (political will and ambition); identifying opportunities for replication/scaling up of activities (scalability, critical mass); identifying clear actions to provide suggested science-based recommendations and improve leverage (evidence sharing and creating leverage); and clearly articulating and planning to improve capacity (capacity increased) and/or pilot/test an innovation (innovation).</a:t>
                      </a:r>
                      <a:endParaRPr lang="en-GB" sz="900" b="0" i="0">
                        <a:solidFill>
                          <a:srgbClr val="000000"/>
                        </a:solidFill>
                        <a:effectLst/>
                        <a:latin typeface="+mn-lt"/>
                      </a:endParaRPr>
                    </a:p>
                  </a:txBody>
                  <a:tcPr marL="45720" marR="45720" anchor="ctr"/>
                </a:tc>
                <a:tc>
                  <a:txBody>
                    <a:bodyPr/>
                    <a:lstStyle/>
                    <a:p>
                      <a:pPr algn="ctr" fontAlgn="base">
                        <a:lnSpc>
                          <a:spcPts val="1575"/>
                        </a:lnSpc>
                      </a:pPr>
                      <a:r>
                        <a:rPr lang="en-GB" sz="900" b="0">
                          <a:solidFill>
                            <a:srgbClr val="000000"/>
                          </a:solidFill>
                          <a:effectLst/>
                        </a:rPr>
                        <a:t>20</a:t>
                      </a:r>
                      <a:endParaRPr lang="en-GB" sz="900" b="0" i="0">
                        <a:solidFill>
                          <a:srgbClr val="000000"/>
                        </a:solidFill>
                        <a:effectLst/>
                        <a:latin typeface="+mn-lt"/>
                      </a:endParaRPr>
                    </a:p>
                  </a:txBody>
                  <a:tcPr marL="0" marR="0" marT="0" marB="0" anchor="ctr"/>
                </a:tc>
                <a:extLst>
                  <a:ext uri="{0D108BD9-81ED-4DB2-BD59-A6C34878D82A}">
                    <a16:rowId xmlns:a16="http://schemas.microsoft.com/office/drawing/2014/main" val="1097459967"/>
                  </a:ext>
                </a:extLst>
              </a:tr>
              <a:tr h="1295181">
                <a:tc vMerge="1">
                  <a:txBody>
                    <a:bodyPr/>
                    <a:lstStyle/>
                    <a:p>
                      <a:endParaRPr lang="en-US"/>
                    </a:p>
                  </a:txBody>
                  <a:tcPr/>
                </a:tc>
                <a:tc>
                  <a:txBody>
                    <a:bodyPr/>
                    <a:lstStyle/>
                    <a:p>
                      <a:pPr algn="ctr" fontAlgn="base">
                        <a:lnSpc>
                          <a:spcPts val="1575"/>
                        </a:lnSpc>
                      </a:pPr>
                      <a:r>
                        <a:rPr lang="en-GB" sz="1000" b="1">
                          <a:solidFill>
                            <a:srgbClr val="000000"/>
                          </a:solidFill>
                          <a:effectLst/>
                        </a:rPr>
                        <a:t>Project description, approach and mapping, and workplan</a:t>
                      </a:r>
                      <a:endParaRPr lang="en-GB" sz="1000" b="1" i="0">
                        <a:solidFill>
                          <a:srgbClr val="000000"/>
                        </a:solidFill>
                        <a:effectLst/>
                        <a:latin typeface="+mn-lt"/>
                      </a:endParaRPr>
                    </a:p>
                  </a:txBody>
                  <a:tcPr anchor="ctr"/>
                </a:tc>
                <a:tc>
                  <a:txBody>
                    <a:bodyPr/>
                    <a:lstStyle/>
                    <a:p>
                      <a:pPr marL="114300" lvl="0" indent="-114300" algn="l" fontAlgn="base">
                        <a:lnSpc>
                          <a:spcPts val="1350"/>
                        </a:lnSpc>
                        <a:buFont typeface="Arial" panose="020B0604020202020204" pitchFamily="34" charset="0"/>
                        <a:buChar char="•"/>
                      </a:pPr>
                      <a:r>
                        <a:rPr lang="en-US" sz="900" b="0">
                          <a:solidFill>
                            <a:srgbClr val="000000"/>
                          </a:solidFill>
                          <a:effectLst/>
                        </a:rPr>
                        <a:t>The applicant clearly articulates how the project will deliver one or more of the expected outputs (as stated in the ASEAN-UK GTF ToC document) and lays out a project plan which includes the description of a technically robust project, activities, and workplan</a:t>
                      </a:r>
                    </a:p>
                    <a:p>
                      <a:pPr marL="114300" lvl="0" indent="-114300" algn="l" fontAlgn="base">
                        <a:lnSpc>
                          <a:spcPts val="1350"/>
                        </a:lnSpc>
                        <a:buFont typeface="Arial" panose="020B0604020202020204" pitchFamily="34" charset="0"/>
                        <a:buChar char="•"/>
                      </a:pPr>
                      <a:r>
                        <a:rPr lang="en-US" sz="900" b="0">
                          <a:solidFill>
                            <a:srgbClr val="000000"/>
                          </a:solidFill>
                          <a:effectLst/>
                        </a:rPr>
                        <a:t>The applicant has a strong rationale for the project's ability to deliver outcomes and a clear plan for engaging with key counterparts during delivery to ensure uptake of project outputs and earning ASEAN accreditation/formalisation. </a:t>
                      </a:r>
                    </a:p>
                    <a:p>
                      <a:pPr marL="114300" lvl="0" indent="-114300" algn="l" fontAlgn="base">
                        <a:lnSpc>
                          <a:spcPts val="1350"/>
                        </a:lnSpc>
                        <a:buFont typeface="Arial" panose="020B0604020202020204" pitchFamily="34" charset="0"/>
                        <a:buChar char="•"/>
                      </a:pPr>
                      <a:r>
                        <a:rPr lang="en-US" sz="900" b="0">
                          <a:solidFill>
                            <a:srgbClr val="000000"/>
                          </a:solidFill>
                          <a:effectLst/>
                        </a:rPr>
                        <a:t>Applicants must detail their intended methodology to address the gaps and provide a proposed roadmap and timeline for overcoming them with counterparts.</a:t>
                      </a:r>
                    </a:p>
                    <a:p>
                      <a:pPr marL="114300" lvl="0" indent="-114300" algn="l" fontAlgn="base">
                        <a:lnSpc>
                          <a:spcPts val="1350"/>
                        </a:lnSpc>
                        <a:buFont typeface="Arial" panose="020B0604020202020204" pitchFamily="34" charset="0"/>
                        <a:buChar char="•"/>
                      </a:pPr>
                      <a:r>
                        <a:rPr lang="en-US" sz="900" b="0">
                          <a:solidFill>
                            <a:srgbClr val="000000"/>
                          </a:solidFill>
                          <a:effectLst/>
                        </a:rPr>
                        <a:t>The applicant must demonstrate collaboration of output/outcome between the proposed project and other ongoing actions conducted by the applicant and/or other implementing partners conducting relevant activities.</a:t>
                      </a:r>
                      <a:endParaRPr lang="en-GB" sz="900" b="0" i="0">
                        <a:solidFill>
                          <a:srgbClr val="000000"/>
                        </a:solidFill>
                        <a:effectLst/>
                        <a:latin typeface="+mn-lt"/>
                      </a:endParaRPr>
                    </a:p>
                  </a:txBody>
                  <a:tcPr marL="45720" marR="45720" anchor="ctr"/>
                </a:tc>
                <a:tc>
                  <a:txBody>
                    <a:bodyPr/>
                    <a:lstStyle/>
                    <a:p>
                      <a:pPr algn="ctr" fontAlgn="base">
                        <a:lnSpc>
                          <a:spcPts val="1575"/>
                        </a:lnSpc>
                      </a:pPr>
                      <a:r>
                        <a:rPr lang="en-GB" sz="900" b="0">
                          <a:solidFill>
                            <a:srgbClr val="000000"/>
                          </a:solidFill>
                          <a:effectLst/>
                        </a:rPr>
                        <a:t>20</a:t>
                      </a:r>
                      <a:endParaRPr lang="en-GB" sz="900" b="0" i="0">
                        <a:solidFill>
                          <a:srgbClr val="000000"/>
                        </a:solidFill>
                        <a:effectLst/>
                        <a:latin typeface="+mn-lt"/>
                      </a:endParaRPr>
                    </a:p>
                  </a:txBody>
                  <a:tcPr marL="0" marR="0" marT="0" marB="0" anchor="ctr"/>
                </a:tc>
                <a:extLst>
                  <a:ext uri="{0D108BD9-81ED-4DB2-BD59-A6C34878D82A}">
                    <a16:rowId xmlns:a16="http://schemas.microsoft.com/office/drawing/2014/main" val="2333547356"/>
                  </a:ext>
                </a:extLst>
              </a:tr>
              <a:tr h="1120578">
                <a:tc vMerge="1">
                  <a:txBody>
                    <a:bodyPr/>
                    <a:lstStyle/>
                    <a:p>
                      <a:endParaRPr lang="en-US"/>
                    </a:p>
                  </a:txBody>
                  <a:tcPr/>
                </a:tc>
                <a:tc>
                  <a:txBody>
                    <a:bodyPr/>
                    <a:lstStyle/>
                    <a:p>
                      <a:pPr algn="ctr" fontAlgn="base">
                        <a:lnSpc>
                          <a:spcPts val="1575"/>
                        </a:lnSpc>
                      </a:pPr>
                      <a:r>
                        <a:rPr lang="en-GB" sz="1000" b="1">
                          <a:solidFill>
                            <a:srgbClr val="000000"/>
                          </a:solidFill>
                          <a:effectLst/>
                        </a:rPr>
                        <a:t>Inclusivity</a:t>
                      </a:r>
                    </a:p>
                    <a:p>
                      <a:pPr algn="ctr" fontAlgn="base">
                        <a:lnSpc>
                          <a:spcPts val="1575"/>
                        </a:lnSpc>
                      </a:pPr>
                      <a:endParaRPr lang="en-GB" sz="1000" b="1" i="0">
                        <a:solidFill>
                          <a:srgbClr val="000000"/>
                        </a:solidFill>
                        <a:effectLst/>
                        <a:latin typeface="+mn-lt"/>
                      </a:endParaRPr>
                    </a:p>
                  </a:txBody>
                  <a:tcPr anchor="ctr"/>
                </a:tc>
                <a:tc>
                  <a:txBody>
                    <a:bodyPr/>
                    <a:lstStyle/>
                    <a:p>
                      <a:pPr marL="0" lvl="0" indent="0" algn="l" fontAlgn="base">
                        <a:lnSpc>
                          <a:spcPts val="1350"/>
                        </a:lnSpc>
                        <a:buFont typeface="Arial" panose="020B0604020202020204" pitchFamily="34" charset="0"/>
                        <a:buNone/>
                      </a:pPr>
                      <a:r>
                        <a:rPr lang="en-US" sz="900" b="0">
                          <a:solidFill>
                            <a:srgbClr val="000000"/>
                          </a:solidFill>
                          <a:effectLst/>
                        </a:rPr>
                        <a:t>The applicant clearly manifests inclusivity throughout various phases. During the project inception phase, they should identify the GEDSI gap in the sector and sub-sector, in line with activities and deliverables; list all affected stakeholders, beneficiaries, and other stakeholders (e.g., development of sex-disaggregated data). During the implementation phase, a plan to recognise the basic rights of the affected stakeholders and beneficiaries to fill the GEDSI gap developed. From the list of affected stakeholders, beneficiaries, and other stakeholders, conduct vulnerability analysis (e.g., using multi-layered vulnerability based on gender, race, disability, poverty, and age to define the target from the most to the least vulnerable) and actively seek and identify empowerment activities for the affected stakeholders, beneficiaries, and other parties. Deliver GEDSI-specific activities and outputs (e.g., empowering the voice of indigenous community).</a:t>
                      </a:r>
                    </a:p>
                    <a:p>
                      <a:pPr marL="0" lvl="0" indent="0" algn="l" fontAlgn="base">
                        <a:lnSpc>
                          <a:spcPts val="1350"/>
                        </a:lnSpc>
                        <a:buFont typeface="Arial" panose="020B0604020202020204" pitchFamily="34" charset="0"/>
                        <a:buNone/>
                      </a:pPr>
                      <a:r>
                        <a:rPr lang="en-US" sz="900" b="0" i="0">
                          <a:solidFill>
                            <a:srgbClr val="000000"/>
                          </a:solidFill>
                          <a:effectLst/>
                          <a:latin typeface="+mn-lt"/>
                        </a:rPr>
                        <a:t>Inclusivity also to be explore in the team structure, by striving to provide  a gender-balanced team structure.</a:t>
                      </a:r>
                      <a:endParaRPr lang="en-GB" sz="900" b="0" i="0">
                        <a:solidFill>
                          <a:srgbClr val="000000"/>
                        </a:solidFill>
                        <a:effectLst/>
                        <a:latin typeface="+mn-lt"/>
                      </a:endParaRPr>
                    </a:p>
                  </a:txBody>
                  <a:tcPr marL="45720" marR="45720" anchor="ctr"/>
                </a:tc>
                <a:tc>
                  <a:txBody>
                    <a:bodyPr/>
                    <a:lstStyle/>
                    <a:p>
                      <a:pPr algn="ctr" fontAlgn="base">
                        <a:lnSpc>
                          <a:spcPts val="1575"/>
                        </a:lnSpc>
                      </a:pPr>
                      <a:r>
                        <a:rPr lang="en-GB" sz="900" b="0">
                          <a:solidFill>
                            <a:srgbClr val="000000"/>
                          </a:solidFill>
                          <a:effectLst/>
                        </a:rPr>
                        <a:t>15</a:t>
                      </a:r>
                      <a:endParaRPr lang="en-GB" sz="900" b="0" i="0">
                        <a:solidFill>
                          <a:srgbClr val="000000"/>
                        </a:solidFill>
                        <a:effectLst/>
                        <a:latin typeface="+mn-lt"/>
                      </a:endParaRPr>
                    </a:p>
                  </a:txBody>
                  <a:tcPr marL="0" marR="0" marT="0" marB="0" anchor="ctr"/>
                </a:tc>
                <a:extLst>
                  <a:ext uri="{0D108BD9-81ED-4DB2-BD59-A6C34878D82A}">
                    <a16:rowId xmlns:a16="http://schemas.microsoft.com/office/drawing/2014/main" val="2342767052"/>
                  </a:ext>
                </a:extLst>
              </a:tr>
              <a:tr h="1469784">
                <a:tc vMerge="1">
                  <a:txBody>
                    <a:bodyPr/>
                    <a:lstStyle/>
                    <a:p>
                      <a:endParaRPr lang="en-US"/>
                    </a:p>
                  </a:txBody>
                  <a:tcPr/>
                </a:tc>
                <a:tc>
                  <a:txBody>
                    <a:bodyPr/>
                    <a:lstStyle/>
                    <a:p>
                      <a:pPr algn="ctr" fontAlgn="base">
                        <a:lnSpc>
                          <a:spcPts val="1575"/>
                        </a:lnSpc>
                      </a:pPr>
                      <a:r>
                        <a:rPr lang="en-GB" sz="1000" b="1">
                          <a:solidFill>
                            <a:srgbClr val="000000"/>
                          </a:solidFill>
                          <a:effectLst/>
                        </a:rPr>
                        <a:t>Knowledge, skills, experience, and team structure</a:t>
                      </a:r>
                      <a:endParaRPr lang="en-GB" sz="1000" b="1" i="0">
                        <a:solidFill>
                          <a:srgbClr val="000000"/>
                        </a:solidFill>
                        <a:effectLst/>
                        <a:latin typeface="+mn-lt"/>
                      </a:endParaRPr>
                    </a:p>
                  </a:txBody>
                  <a:tcPr anchor="ctr"/>
                </a:tc>
                <a:tc>
                  <a:txBody>
                    <a:bodyPr/>
                    <a:lstStyle/>
                    <a:p>
                      <a:pPr marL="114300" lvl="0" indent="-114300" algn="l" fontAlgn="base">
                        <a:lnSpc>
                          <a:spcPts val="1350"/>
                        </a:lnSpc>
                        <a:buFont typeface="Arial" panose="020B0604020202020204" pitchFamily="34" charset="0"/>
                        <a:buChar char="•"/>
                      </a:pPr>
                      <a:r>
                        <a:rPr lang="en-US" sz="900" b="0">
                          <a:solidFill>
                            <a:srgbClr val="000000"/>
                          </a:solidFill>
                          <a:effectLst/>
                        </a:rPr>
                        <a:t>The proposed project team has relevant knowledge and experience in the subject area and the skills to deliver the project. This includes knowledge, skills, and experience in the specific priority area the proposal responds to, technical assistance/capacity building, and public sector project implementation. The core skills, experience, and knowledge required to deliver all elements of the project outlined in the ToR (including inclusivity) are covered. The team is well-structured and available to mobilise quickly. Applicants must submit CVs with the proposal. The proponent has prior experience with the proposed project and can demonstrate the next steps based on their experience.</a:t>
                      </a:r>
                    </a:p>
                    <a:p>
                      <a:pPr marL="114300" lvl="0" indent="-114300" algn="l" fontAlgn="base">
                        <a:lnSpc>
                          <a:spcPts val="1350"/>
                        </a:lnSpc>
                        <a:buFont typeface="Arial" panose="020B0604020202020204" pitchFamily="34" charset="0"/>
                        <a:buChar char="•"/>
                      </a:pPr>
                      <a:r>
                        <a:rPr lang="en-US" sz="900" b="0">
                          <a:solidFill>
                            <a:srgbClr val="000000"/>
                          </a:solidFill>
                          <a:effectLst/>
                        </a:rPr>
                        <a:t>To ensure effective knowledge transfer and capacity building, applicants must demonstrate a strong understanding of the Country/Regional Partner’s demand and delivery context, as well as bring the relevant expertise required. Given the in-person activities outlined in the project, it is expected that proposals have at least part of their teams based in the Country/Regional Partner territory.</a:t>
                      </a:r>
                      <a:endParaRPr lang="en-US" sz="900" b="0" i="0">
                        <a:solidFill>
                          <a:srgbClr val="000000"/>
                        </a:solidFill>
                        <a:effectLst/>
                        <a:latin typeface="+mn-lt"/>
                      </a:endParaRPr>
                    </a:p>
                  </a:txBody>
                  <a:tcPr marL="45720" marR="45720" anchor="ctr"/>
                </a:tc>
                <a:tc>
                  <a:txBody>
                    <a:bodyPr/>
                    <a:lstStyle/>
                    <a:p>
                      <a:pPr algn="ctr" fontAlgn="base">
                        <a:lnSpc>
                          <a:spcPts val="1575"/>
                        </a:lnSpc>
                      </a:pPr>
                      <a:r>
                        <a:rPr lang="en-GB" sz="900" b="0">
                          <a:solidFill>
                            <a:srgbClr val="000000"/>
                          </a:solidFill>
                          <a:effectLst/>
                        </a:rPr>
                        <a:t>15</a:t>
                      </a:r>
                      <a:endParaRPr lang="en-GB" sz="900" b="0" i="0">
                        <a:solidFill>
                          <a:srgbClr val="000000"/>
                        </a:solidFill>
                        <a:effectLst/>
                        <a:latin typeface="+mn-lt"/>
                      </a:endParaRPr>
                    </a:p>
                  </a:txBody>
                  <a:tcPr marL="0" marR="0" marT="0" marB="0" anchor="ctr"/>
                </a:tc>
                <a:extLst>
                  <a:ext uri="{0D108BD9-81ED-4DB2-BD59-A6C34878D82A}">
                    <a16:rowId xmlns:a16="http://schemas.microsoft.com/office/drawing/2014/main" val="3990269568"/>
                  </a:ext>
                </a:extLst>
              </a:tr>
            </a:tbl>
          </a:graphicData>
        </a:graphic>
      </p:graphicFrame>
    </p:spTree>
    <p:extLst>
      <p:ext uri="{BB962C8B-B14F-4D97-AF65-F5344CB8AC3E}">
        <p14:creationId xmlns:p14="http://schemas.microsoft.com/office/powerpoint/2010/main" val="1851734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8B3CA-CC23-0876-89FB-D3B5BCED08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4A877B-AADE-B111-EB1C-56E4C85D9F38}"/>
              </a:ext>
            </a:extLst>
          </p:cNvPr>
          <p:cNvSpPr>
            <a:spLocks noGrp="1"/>
          </p:cNvSpPr>
          <p:nvPr>
            <p:ph type="body" sz="quarter" idx="11"/>
          </p:nvPr>
        </p:nvSpPr>
        <p:spPr/>
        <p:txBody>
          <a:bodyPr anchor="ctr"/>
          <a:lstStyle/>
          <a:p>
            <a:r>
              <a:rPr lang="en-GB">
                <a:solidFill>
                  <a:srgbClr val="002062"/>
                </a:solidFill>
              </a:rPr>
              <a:t>ASEAN-UK GTF Selection criteria </a:t>
            </a:r>
          </a:p>
        </p:txBody>
      </p:sp>
      <p:graphicFrame>
        <p:nvGraphicFramePr>
          <p:cNvPr id="5" name="Content Placeholder 4">
            <a:extLst>
              <a:ext uri="{FF2B5EF4-FFF2-40B4-BE49-F238E27FC236}">
                <a16:creationId xmlns:a16="http://schemas.microsoft.com/office/drawing/2014/main" id="{45D54806-E1E6-DCE1-68A8-5C4D2472781C}"/>
              </a:ext>
            </a:extLst>
          </p:cNvPr>
          <p:cNvGraphicFramePr>
            <a:graphicFrameLocks noGrp="1"/>
          </p:cNvGraphicFramePr>
          <p:nvPr>
            <p:ph sz="quarter" idx="13"/>
            <p:extLst>
              <p:ext uri="{D42A27DB-BD31-4B8C-83A1-F6EECF244321}">
                <p14:modId xmlns:p14="http://schemas.microsoft.com/office/powerpoint/2010/main" val="1339990642"/>
              </p:ext>
            </p:extLst>
          </p:nvPr>
        </p:nvGraphicFramePr>
        <p:xfrm>
          <a:off x="221456" y="1671638"/>
          <a:ext cx="11658600" cy="3482734"/>
        </p:xfrm>
        <a:graphic>
          <a:graphicData uri="http://schemas.openxmlformats.org/drawingml/2006/table">
            <a:tbl>
              <a:tblPr bandRow="1">
                <a:tableStyleId>{2A488322-F2BA-4B5B-9748-0D474271808F}</a:tableStyleId>
              </a:tblPr>
              <a:tblGrid>
                <a:gridCol w="1385888">
                  <a:extLst>
                    <a:ext uri="{9D8B030D-6E8A-4147-A177-3AD203B41FA5}">
                      <a16:colId xmlns:a16="http://schemas.microsoft.com/office/drawing/2014/main" val="131865641"/>
                    </a:ext>
                  </a:extLst>
                </a:gridCol>
                <a:gridCol w="1886483">
                  <a:extLst>
                    <a:ext uri="{9D8B030D-6E8A-4147-A177-3AD203B41FA5}">
                      <a16:colId xmlns:a16="http://schemas.microsoft.com/office/drawing/2014/main" val="4082175099"/>
                    </a:ext>
                  </a:extLst>
                </a:gridCol>
                <a:gridCol w="7660569">
                  <a:extLst>
                    <a:ext uri="{9D8B030D-6E8A-4147-A177-3AD203B41FA5}">
                      <a16:colId xmlns:a16="http://schemas.microsoft.com/office/drawing/2014/main" val="1782320591"/>
                    </a:ext>
                  </a:extLst>
                </a:gridCol>
                <a:gridCol w="725660">
                  <a:extLst>
                    <a:ext uri="{9D8B030D-6E8A-4147-A177-3AD203B41FA5}">
                      <a16:colId xmlns:a16="http://schemas.microsoft.com/office/drawing/2014/main" val="986671955"/>
                    </a:ext>
                  </a:extLst>
                </a:gridCol>
              </a:tblGrid>
              <a:tr h="309201">
                <a:tc>
                  <a:txBody>
                    <a:bodyPr/>
                    <a:lstStyle/>
                    <a:p>
                      <a:pPr algn="ctr" fontAlgn="base">
                        <a:lnSpc>
                          <a:spcPts val="1575"/>
                        </a:lnSpc>
                      </a:pPr>
                      <a:r>
                        <a:rPr lang="en-GB" sz="1000" b="1">
                          <a:solidFill>
                            <a:srgbClr val="FFFFFF"/>
                          </a:solidFill>
                          <a:effectLst/>
                        </a:rPr>
                        <a:t>Area</a:t>
                      </a:r>
                      <a:endParaRPr lang="en-GB" sz="1000" b="1" i="0">
                        <a:solidFill>
                          <a:srgbClr val="FFFFFF"/>
                        </a:solidFill>
                        <a:effectLst/>
                      </a:endParaRPr>
                    </a:p>
                  </a:txBody>
                  <a:tcPr marL="27118" marR="27118" marT="54245" marB="54245" anchor="ctr">
                    <a:solidFill>
                      <a:srgbClr val="002062"/>
                    </a:solidFill>
                  </a:tcPr>
                </a:tc>
                <a:tc>
                  <a:txBody>
                    <a:bodyPr/>
                    <a:lstStyle/>
                    <a:p>
                      <a:pPr algn="ctr" fontAlgn="base">
                        <a:lnSpc>
                          <a:spcPts val="1575"/>
                        </a:lnSpc>
                      </a:pPr>
                      <a:r>
                        <a:rPr lang="en-GB" sz="1000" b="1">
                          <a:solidFill>
                            <a:srgbClr val="FFFFFF"/>
                          </a:solidFill>
                          <a:effectLst/>
                        </a:rPr>
                        <a:t>Criteria</a:t>
                      </a:r>
                      <a:endParaRPr lang="en-GB" sz="1000" b="1" i="0">
                        <a:solidFill>
                          <a:srgbClr val="FFFFFF"/>
                        </a:solidFill>
                        <a:effectLst/>
                      </a:endParaRPr>
                    </a:p>
                  </a:txBody>
                  <a:tcPr marL="27118" marR="27118" marT="54245" marB="54245" anchor="ctr">
                    <a:solidFill>
                      <a:srgbClr val="002062"/>
                    </a:solidFill>
                  </a:tcPr>
                </a:tc>
                <a:tc>
                  <a:txBody>
                    <a:bodyPr/>
                    <a:lstStyle/>
                    <a:p>
                      <a:pPr algn="ctr" fontAlgn="base">
                        <a:lnSpc>
                          <a:spcPts val="1575"/>
                        </a:lnSpc>
                      </a:pPr>
                      <a:r>
                        <a:rPr lang="en-GB" sz="1000" b="1">
                          <a:solidFill>
                            <a:srgbClr val="FFFFFF"/>
                          </a:solidFill>
                          <a:effectLst/>
                        </a:rPr>
                        <a:t>Description</a:t>
                      </a:r>
                      <a:endParaRPr lang="en-GB" sz="1000" b="1" i="0">
                        <a:solidFill>
                          <a:srgbClr val="FFFFFF"/>
                        </a:solidFill>
                        <a:effectLst/>
                      </a:endParaRPr>
                    </a:p>
                  </a:txBody>
                  <a:tcPr marL="27118" marR="27118" marT="54245" marB="54245" anchor="ctr">
                    <a:solidFill>
                      <a:srgbClr val="002062"/>
                    </a:solidFill>
                  </a:tcPr>
                </a:tc>
                <a:tc>
                  <a:txBody>
                    <a:bodyPr/>
                    <a:lstStyle/>
                    <a:p>
                      <a:pPr algn="ctr" fontAlgn="base">
                        <a:lnSpc>
                          <a:spcPts val="1575"/>
                        </a:lnSpc>
                      </a:pPr>
                      <a:r>
                        <a:rPr lang="en-GB" sz="1000" b="1">
                          <a:solidFill>
                            <a:srgbClr val="FFFFFF"/>
                          </a:solidFill>
                          <a:effectLst/>
                        </a:rPr>
                        <a:t>Weighting</a:t>
                      </a:r>
                      <a:endParaRPr lang="en-GB" sz="1000" b="1" i="0">
                        <a:solidFill>
                          <a:srgbClr val="FFFFFF"/>
                        </a:solidFill>
                        <a:effectLst/>
                      </a:endParaRPr>
                    </a:p>
                  </a:txBody>
                  <a:tcPr marL="27118" marR="27118" marT="54245" marB="54245">
                    <a:solidFill>
                      <a:srgbClr val="002062"/>
                    </a:solidFill>
                  </a:tcPr>
                </a:tc>
                <a:extLst>
                  <a:ext uri="{0D108BD9-81ED-4DB2-BD59-A6C34878D82A}">
                    <a16:rowId xmlns:a16="http://schemas.microsoft.com/office/drawing/2014/main" val="1646740513"/>
                  </a:ext>
                </a:extLst>
              </a:tr>
              <a:tr h="867642">
                <a:tc rowSpan="2">
                  <a:txBody>
                    <a:bodyPr/>
                    <a:lstStyle/>
                    <a:p>
                      <a:pPr algn="ctr" fontAlgn="base">
                        <a:lnSpc>
                          <a:spcPts val="1350"/>
                        </a:lnSpc>
                      </a:pPr>
                      <a:r>
                        <a:rPr lang="en-GB" sz="1000" b="1">
                          <a:solidFill>
                            <a:srgbClr val="FFFFFF"/>
                          </a:solidFill>
                          <a:effectLst/>
                        </a:rPr>
                        <a:t>Project Management </a:t>
                      </a:r>
                    </a:p>
                    <a:p>
                      <a:pPr algn="ctr" fontAlgn="base">
                        <a:lnSpc>
                          <a:spcPts val="1350"/>
                        </a:lnSpc>
                      </a:pPr>
                      <a:r>
                        <a:rPr lang="en-GB" sz="1000" b="1">
                          <a:solidFill>
                            <a:srgbClr val="FFFFFF"/>
                          </a:solidFill>
                          <a:effectLst/>
                        </a:rPr>
                        <a:t>(20%)</a:t>
                      </a:r>
                      <a:endParaRPr lang="en-GB" sz="1000" b="1" i="0">
                        <a:solidFill>
                          <a:srgbClr val="FFFFFF"/>
                        </a:solidFill>
                        <a:effectLst/>
                      </a:endParaRPr>
                    </a:p>
                  </a:txBody>
                  <a:tcPr marL="53969" marR="53969" marT="107947" marB="107947" anchor="ctr">
                    <a:solidFill>
                      <a:srgbClr val="002062"/>
                    </a:solidFill>
                  </a:tcPr>
                </a:tc>
                <a:tc>
                  <a:txBody>
                    <a:bodyPr/>
                    <a:lstStyle/>
                    <a:p>
                      <a:pPr algn="ctr" fontAlgn="base">
                        <a:lnSpc>
                          <a:spcPts val="1875"/>
                        </a:lnSpc>
                      </a:pPr>
                      <a:r>
                        <a:rPr lang="en-GB" sz="1000" b="0">
                          <a:solidFill>
                            <a:srgbClr val="000000"/>
                          </a:solidFill>
                          <a:effectLst/>
                        </a:rPr>
                        <a:t>Project Management</a:t>
                      </a:r>
                      <a:endParaRPr lang="en-GB" sz="1000" b="0" i="0">
                        <a:solidFill>
                          <a:srgbClr val="000000"/>
                        </a:solidFill>
                        <a:effectLst/>
                      </a:endParaRPr>
                    </a:p>
                  </a:txBody>
                  <a:tcPr marL="53969" marR="53969" marT="107947" marB="107947" anchor="ctr"/>
                </a:tc>
                <a:tc>
                  <a:txBody>
                    <a:bodyPr/>
                    <a:lstStyle/>
                    <a:p>
                      <a:pPr algn="l" fontAlgn="base">
                        <a:lnSpc>
                          <a:spcPts val="1875"/>
                        </a:lnSpc>
                      </a:pPr>
                      <a:r>
                        <a:rPr lang="en-US" sz="1000" b="0">
                          <a:solidFill>
                            <a:srgbClr val="000000"/>
                          </a:solidFill>
                          <a:effectLst/>
                        </a:rPr>
                        <a:t>The proposal outlines a clear plan for mobilising the project quickly and effectively. The proposal describe a robust project management mechanism to ensure activities stay on track, on budget, and deliver project results. This must include collating and submitting evidence of activities, outputs, and reporting project progress to ASEAN-UK GTF. The applicant provides a clear plan for managing consortia where applicable.</a:t>
                      </a:r>
                      <a:endParaRPr lang="en-GB" sz="1000" b="0" i="0">
                        <a:solidFill>
                          <a:srgbClr val="000000"/>
                        </a:solidFill>
                        <a:effectLst/>
                      </a:endParaRPr>
                    </a:p>
                  </a:txBody>
                  <a:tcPr marL="53969" marR="53969" marT="107947" marB="107947" anchor="ctr"/>
                </a:tc>
                <a:tc>
                  <a:txBody>
                    <a:bodyPr/>
                    <a:lstStyle/>
                    <a:p>
                      <a:pPr algn="ctr" fontAlgn="base">
                        <a:lnSpc>
                          <a:spcPts val="2100"/>
                        </a:lnSpc>
                      </a:pPr>
                      <a:r>
                        <a:rPr lang="en-GB" sz="1000" b="0">
                          <a:solidFill>
                            <a:srgbClr val="000000"/>
                          </a:solidFill>
                          <a:effectLst/>
                        </a:rPr>
                        <a:t>15</a:t>
                      </a:r>
                      <a:endParaRPr lang="en-GB" sz="1000" b="0" i="0">
                        <a:solidFill>
                          <a:srgbClr val="000000"/>
                        </a:solidFill>
                        <a:effectLst/>
                      </a:endParaRPr>
                    </a:p>
                  </a:txBody>
                  <a:tcPr marL="53969" marR="53969" marT="107947" marB="107947"/>
                </a:tc>
                <a:extLst>
                  <a:ext uri="{0D108BD9-81ED-4DB2-BD59-A6C34878D82A}">
                    <a16:rowId xmlns:a16="http://schemas.microsoft.com/office/drawing/2014/main" val="1906222080"/>
                  </a:ext>
                </a:extLst>
              </a:tr>
              <a:tr h="864939">
                <a:tc vMerge="1">
                  <a:txBody>
                    <a:bodyPr/>
                    <a:lstStyle/>
                    <a:p>
                      <a:endParaRPr lang="en-US"/>
                    </a:p>
                  </a:txBody>
                  <a:tcPr/>
                </a:tc>
                <a:tc>
                  <a:txBody>
                    <a:bodyPr/>
                    <a:lstStyle/>
                    <a:p>
                      <a:pPr algn="ctr" fontAlgn="base">
                        <a:lnSpc>
                          <a:spcPts val="1875"/>
                        </a:lnSpc>
                      </a:pPr>
                      <a:r>
                        <a:rPr lang="en-GB" sz="1000" b="0">
                          <a:solidFill>
                            <a:srgbClr val="000000"/>
                          </a:solidFill>
                          <a:effectLst/>
                        </a:rPr>
                        <a:t>Risk Management</a:t>
                      </a:r>
                      <a:endParaRPr lang="en-GB" sz="1000" b="0" i="0">
                        <a:solidFill>
                          <a:srgbClr val="000000"/>
                        </a:solidFill>
                        <a:effectLst/>
                      </a:endParaRPr>
                    </a:p>
                  </a:txBody>
                  <a:tcPr marL="53969" marR="53969" marT="107947" marB="107947" anchor="ctr"/>
                </a:tc>
                <a:tc>
                  <a:txBody>
                    <a:bodyPr/>
                    <a:lstStyle/>
                    <a:p>
                      <a:pPr algn="l" fontAlgn="base">
                        <a:lnSpc>
                          <a:spcPts val="1875"/>
                        </a:lnSpc>
                      </a:pPr>
                      <a:r>
                        <a:rPr lang="en-US" sz="1000" b="0">
                          <a:solidFill>
                            <a:srgbClr val="000000"/>
                          </a:solidFill>
                          <a:effectLst/>
                        </a:rPr>
                        <a:t>The applicant has clearly outlined the key risks associated with delivery, with clear plans for mitigating these and an understanding of the likelihood and impact of each risk. This includes risks associated with impacts on marginalised groups and changing political contexts.</a:t>
                      </a:r>
                      <a:endParaRPr lang="en-GB" sz="1000" b="0" i="0">
                        <a:solidFill>
                          <a:srgbClr val="000000"/>
                        </a:solidFill>
                        <a:effectLst/>
                      </a:endParaRPr>
                    </a:p>
                  </a:txBody>
                  <a:tcPr marL="53969" marR="53969" marT="107947" marB="107947" anchor="ctr"/>
                </a:tc>
                <a:tc>
                  <a:txBody>
                    <a:bodyPr/>
                    <a:lstStyle/>
                    <a:p>
                      <a:pPr algn="ctr" fontAlgn="base">
                        <a:lnSpc>
                          <a:spcPts val="2100"/>
                        </a:lnSpc>
                      </a:pPr>
                      <a:r>
                        <a:rPr lang="en-GB" sz="1000" b="0">
                          <a:solidFill>
                            <a:srgbClr val="000000"/>
                          </a:solidFill>
                          <a:effectLst/>
                        </a:rPr>
                        <a:t>5</a:t>
                      </a:r>
                      <a:endParaRPr lang="en-GB" sz="1000" b="0" i="0">
                        <a:solidFill>
                          <a:srgbClr val="000000"/>
                        </a:solidFill>
                        <a:effectLst/>
                      </a:endParaRPr>
                    </a:p>
                  </a:txBody>
                  <a:tcPr marL="53969" marR="53969" marT="107947" marB="107947"/>
                </a:tc>
                <a:extLst>
                  <a:ext uri="{0D108BD9-81ED-4DB2-BD59-A6C34878D82A}">
                    <a16:rowId xmlns:a16="http://schemas.microsoft.com/office/drawing/2014/main" val="3140135023"/>
                  </a:ext>
                </a:extLst>
              </a:tr>
              <a:tr h="1165761">
                <a:tc>
                  <a:txBody>
                    <a:bodyPr/>
                    <a:lstStyle/>
                    <a:p>
                      <a:pPr algn="ctr" fontAlgn="base">
                        <a:lnSpc>
                          <a:spcPts val="1350"/>
                        </a:lnSpc>
                      </a:pPr>
                      <a:r>
                        <a:rPr lang="en-GB" sz="1000" b="1">
                          <a:solidFill>
                            <a:srgbClr val="FFFFFF"/>
                          </a:solidFill>
                          <a:effectLst/>
                        </a:rPr>
                        <a:t>Financial</a:t>
                      </a:r>
                    </a:p>
                    <a:p>
                      <a:pPr algn="ctr" fontAlgn="base">
                        <a:lnSpc>
                          <a:spcPts val="1350"/>
                        </a:lnSpc>
                      </a:pPr>
                      <a:r>
                        <a:rPr lang="en-GB" sz="1000" b="1">
                          <a:solidFill>
                            <a:srgbClr val="FFFFFF"/>
                          </a:solidFill>
                          <a:effectLst/>
                        </a:rPr>
                        <a:t>(10%)</a:t>
                      </a:r>
                      <a:endParaRPr lang="en-GB" sz="1000" b="1" i="0">
                        <a:solidFill>
                          <a:srgbClr val="FFFFFF"/>
                        </a:solidFill>
                        <a:effectLst/>
                      </a:endParaRPr>
                    </a:p>
                  </a:txBody>
                  <a:tcPr marL="53969" marR="53969" marT="107947" marB="107947" anchor="ctr">
                    <a:solidFill>
                      <a:srgbClr val="002062"/>
                    </a:solidFill>
                  </a:tcPr>
                </a:tc>
                <a:tc>
                  <a:txBody>
                    <a:bodyPr/>
                    <a:lstStyle/>
                    <a:p>
                      <a:pPr algn="ctr" fontAlgn="base">
                        <a:lnSpc>
                          <a:spcPts val="1875"/>
                        </a:lnSpc>
                      </a:pPr>
                      <a:r>
                        <a:rPr lang="en-GB" sz="1000" b="0">
                          <a:solidFill>
                            <a:srgbClr val="000000"/>
                          </a:solidFill>
                          <a:effectLst/>
                        </a:rPr>
                        <a:t>Budget and Value for Money</a:t>
                      </a:r>
                      <a:endParaRPr lang="en-GB" sz="1000" b="0" i="0">
                        <a:solidFill>
                          <a:srgbClr val="000000"/>
                        </a:solidFill>
                        <a:effectLst/>
                      </a:endParaRPr>
                    </a:p>
                  </a:txBody>
                  <a:tcPr marL="53969" marR="53969" marT="107947" marB="107947" anchor="ctr"/>
                </a:tc>
                <a:tc>
                  <a:txBody>
                    <a:bodyPr/>
                    <a:lstStyle/>
                    <a:p>
                      <a:pPr algn="l" fontAlgn="base">
                        <a:lnSpc>
                          <a:spcPts val="1875"/>
                        </a:lnSpc>
                      </a:pPr>
                      <a:r>
                        <a:rPr lang="en-US" sz="1000" b="0">
                          <a:solidFill>
                            <a:srgbClr val="000000"/>
                          </a:solidFill>
                          <a:effectLst/>
                        </a:rPr>
                        <a:t>The budget is clearly linked to the activities and outputs outlined, with appropriate allocation of time and resources, and costs that appear reasonable for the activities proposed. This includes sufficient allocation for project management, reporting, and data collection to allow for close coordination with ASEAN-UK GTF. The application provides confidence that the project will represent good value for money, including FCDO’s Four Es (economy, efficiency, effectiveness, and equity) and excluding all non-eligible costs, such as profit. The Four Es are detailed in the Applicant Handbook</a:t>
                      </a:r>
                      <a:endParaRPr lang="en-GB" sz="1000" b="0" i="0">
                        <a:solidFill>
                          <a:srgbClr val="000000"/>
                        </a:solidFill>
                        <a:effectLst/>
                      </a:endParaRPr>
                    </a:p>
                  </a:txBody>
                  <a:tcPr marL="53969" marR="53969" marT="107947" marB="107947" anchor="ctr"/>
                </a:tc>
                <a:tc>
                  <a:txBody>
                    <a:bodyPr/>
                    <a:lstStyle/>
                    <a:p>
                      <a:pPr algn="ctr" fontAlgn="base">
                        <a:lnSpc>
                          <a:spcPts val="2100"/>
                        </a:lnSpc>
                      </a:pPr>
                      <a:r>
                        <a:rPr lang="en-GB" sz="1000" b="0">
                          <a:solidFill>
                            <a:srgbClr val="000000"/>
                          </a:solidFill>
                          <a:effectLst/>
                        </a:rPr>
                        <a:t>10</a:t>
                      </a:r>
                      <a:endParaRPr lang="en-GB" sz="1000" b="0" i="0">
                        <a:solidFill>
                          <a:srgbClr val="000000"/>
                        </a:solidFill>
                        <a:effectLst/>
                      </a:endParaRPr>
                    </a:p>
                  </a:txBody>
                  <a:tcPr marL="53969" marR="53969" marT="107947" marB="107947"/>
                </a:tc>
                <a:extLst>
                  <a:ext uri="{0D108BD9-81ED-4DB2-BD59-A6C34878D82A}">
                    <a16:rowId xmlns:a16="http://schemas.microsoft.com/office/drawing/2014/main" val="351015842"/>
                  </a:ext>
                </a:extLst>
              </a:tr>
            </a:tbl>
          </a:graphicData>
        </a:graphic>
      </p:graphicFrame>
    </p:spTree>
    <p:extLst>
      <p:ext uri="{BB962C8B-B14F-4D97-AF65-F5344CB8AC3E}">
        <p14:creationId xmlns:p14="http://schemas.microsoft.com/office/powerpoint/2010/main" val="1649443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CE80E7-77DE-4D47-8A31-28F02E470750}"/>
              </a:ext>
            </a:extLst>
          </p:cNvPr>
          <p:cNvSpPr>
            <a:spLocks noGrp="1"/>
          </p:cNvSpPr>
          <p:nvPr>
            <p:ph type="body" sz="quarter" idx="11"/>
          </p:nvPr>
        </p:nvSpPr>
        <p:spPr/>
        <p:txBody>
          <a:bodyPr anchor="ctr">
            <a:normAutofit/>
          </a:bodyPr>
          <a:lstStyle/>
          <a:p>
            <a:r>
              <a:rPr lang="en-GB">
                <a:solidFill>
                  <a:srgbClr val="002062"/>
                </a:solidFill>
              </a:rPr>
              <a:t>Results monitoring and case studies</a:t>
            </a:r>
          </a:p>
        </p:txBody>
      </p:sp>
      <p:sp>
        <p:nvSpPr>
          <p:cNvPr id="3" name="Content Placeholder 2">
            <a:extLst>
              <a:ext uri="{FF2B5EF4-FFF2-40B4-BE49-F238E27FC236}">
                <a16:creationId xmlns:a16="http://schemas.microsoft.com/office/drawing/2014/main" id="{230AC130-D0E7-EF49-BDB6-2665FA1C3ED2}"/>
              </a:ext>
            </a:extLst>
          </p:cNvPr>
          <p:cNvSpPr>
            <a:spLocks noGrp="1"/>
          </p:cNvSpPr>
          <p:nvPr>
            <p:ph sz="quarter" idx="13"/>
          </p:nvPr>
        </p:nvSpPr>
        <p:spPr>
          <a:xfrm>
            <a:off x="515938" y="1671781"/>
            <a:ext cx="5522347" cy="4384246"/>
          </a:xfrm>
        </p:spPr>
        <p:txBody>
          <a:bodyPr vert="horz" lIns="0" tIns="0" rIns="0" bIns="0" numCol="1" spcCol="540000" rtlCol="0" anchor="t">
            <a:normAutofit/>
          </a:bodyPr>
          <a:lstStyle/>
          <a:p>
            <a:pPr marL="287020" lvl="1" indent="-285750" algn="just">
              <a:spcBef>
                <a:spcPts val="1200"/>
              </a:spcBef>
              <a:spcAft>
                <a:spcPts val="1200"/>
              </a:spcAft>
              <a:buClr>
                <a:srgbClr val="002062"/>
              </a:buClr>
              <a:buFont typeface="Arial" panose="020B0604020202020204" pitchFamily="34" charset="0"/>
              <a:buChar char="•"/>
            </a:pPr>
            <a:r>
              <a:rPr lang="en-GB" sz="1600">
                <a:latin typeface="Muli"/>
                <a:ea typeface="+mn-lt"/>
                <a:cs typeface="+mn-lt"/>
              </a:rPr>
              <a:t>Proposals will include the submission of a Results Monitoring Plan describing proposed project outputs and their expected outcomes and impact. The outputs proposed by projects should be aligned with the 4 output types in the ASEAN-UK GTF Theory of Change (</a:t>
            </a:r>
            <a:r>
              <a:rPr lang="en-GB" sz="1600" err="1">
                <a:latin typeface="Muli"/>
                <a:ea typeface="+mn-lt"/>
                <a:cs typeface="+mn-lt"/>
              </a:rPr>
              <a:t>ToC</a:t>
            </a:r>
            <a:r>
              <a:rPr lang="en-GB" sz="1600">
                <a:latin typeface="Muli"/>
                <a:ea typeface="+mn-lt"/>
                <a:cs typeface="+mn-lt"/>
              </a:rPr>
              <a:t>).</a:t>
            </a:r>
            <a:endParaRPr lang="en-US"/>
          </a:p>
          <a:p>
            <a:pPr marL="287020" lvl="1" indent="-285750" algn="just">
              <a:spcBef>
                <a:spcPts val="1200"/>
              </a:spcBef>
              <a:spcAft>
                <a:spcPts val="1200"/>
              </a:spcAft>
              <a:buClr>
                <a:srgbClr val="002062"/>
              </a:buClr>
              <a:buFont typeface="Arial" panose="020B0604020202020204" pitchFamily="34" charset="0"/>
              <a:buChar char="•"/>
            </a:pPr>
            <a:r>
              <a:rPr lang="en-GB" sz="1600">
                <a:latin typeface="Muli"/>
                <a:ea typeface="+mn-lt"/>
                <a:cs typeface="+mn-lt"/>
              </a:rPr>
              <a:t>Further guidance on ASEAN-UK GTF’s programme level MEL framework, including </a:t>
            </a:r>
            <a:r>
              <a:rPr lang="en-GB" sz="1600" err="1">
                <a:latin typeface="Muli"/>
                <a:ea typeface="+mn-lt"/>
                <a:cs typeface="+mn-lt"/>
              </a:rPr>
              <a:t>ToC</a:t>
            </a:r>
            <a:r>
              <a:rPr lang="en-GB" sz="1600">
                <a:latin typeface="Muli"/>
                <a:ea typeface="+mn-lt"/>
                <a:cs typeface="+mn-lt"/>
              </a:rPr>
              <a:t> and Log frame, will be provided alongside the application process to facilitate project MEL development.</a:t>
            </a:r>
          </a:p>
          <a:p>
            <a:pPr marL="287020" lvl="1" indent="-285750" algn="just">
              <a:spcBef>
                <a:spcPts val="1200"/>
              </a:spcBef>
              <a:spcAft>
                <a:spcPts val="1200"/>
              </a:spcAft>
              <a:buClr>
                <a:srgbClr val="002062"/>
              </a:buClr>
              <a:buFont typeface="Arial" panose="020B0604020202020204" pitchFamily="34" charset="0"/>
              <a:buChar char="•"/>
            </a:pPr>
            <a:r>
              <a:rPr lang="en-GB" sz="1600">
                <a:latin typeface="Muli"/>
                <a:ea typeface="+mn-lt"/>
                <a:cs typeface="+mn-lt"/>
              </a:rPr>
              <a:t>Projects will be expected to report on project outputs, alongside technical, financial, and risk reporting.</a:t>
            </a:r>
            <a:endParaRPr lang="en-US" sz="1600">
              <a:latin typeface="Muli"/>
              <a:ea typeface="+mn-lt"/>
              <a:cs typeface="+mn-lt"/>
            </a:endParaRPr>
          </a:p>
          <a:p>
            <a:pPr marL="287020" lvl="1" indent="-285750" algn="just">
              <a:spcBef>
                <a:spcPts val="1200"/>
              </a:spcBef>
              <a:spcAft>
                <a:spcPts val="1200"/>
              </a:spcAft>
              <a:buClr>
                <a:srgbClr val="002062"/>
              </a:buClr>
              <a:buFont typeface="Arial" panose="020B0604020202020204" pitchFamily="34" charset="0"/>
              <a:buChar char="•"/>
            </a:pPr>
            <a:r>
              <a:rPr lang="en-GB" sz="1600">
                <a:latin typeface="Muli"/>
                <a:ea typeface="+mn-lt"/>
                <a:cs typeface="+mn-lt"/>
              </a:rPr>
              <a:t>Projects will be encouraged to identify opportunities for developing case studies.</a:t>
            </a:r>
            <a:endParaRPr lang="en-US" sz="1600">
              <a:latin typeface="Muli"/>
              <a:ea typeface="+mn-lt"/>
              <a:cs typeface="+mn-lt"/>
            </a:endParaRPr>
          </a:p>
        </p:txBody>
      </p:sp>
      <p:pic>
        <p:nvPicPr>
          <p:cNvPr id="1028" name="Picture 4" descr="Person working on a table">
            <a:extLst>
              <a:ext uri="{FF2B5EF4-FFF2-40B4-BE49-F238E27FC236}">
                <a16:creationId xmlns:a16="http://schemas.microsoft.com/office/drawing/2014/main" id="{DCB9962A-0C05-29AB-BA5D-D1D9B1868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889" y="1671781"/>
            <a:ext cx="5522346" cy="367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564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CE80E7-77DE-4D47-8A31-28F02E470750}"/>
              </a:ext>
            </a:extLst>
          </p:cNvPr>
          <p:cNvSpPr>
            <a:spLocks noGrp="1"/>
          </p:cNvSpPr>
          <p:nvPr>
            <p:ph type="body" sz="quarter" idx="11"/>
          </p:nvPr>
        </p:nvSpPr>
        <p:spPr>
          <a:xfrm>
            <a:off x="515937" y="373003"/>
            <a:ext cx="11160125" cy="730885"/>
          </a:xfrm>
        </p:spPr>
        <p:txBody>
          <a:bodyPr anchor="ctr">
            <a:normAutofit/>
          </a:bodyPr>
          <a:lstStyle/>
          <a:p>
            <a:r>
              <a:rPr lang="en-GB">
                <a:solidFill>
                  <a:srgbClr val="002062"/>
                </a:solidFill>
              </a:rPr>
              <a:t>Process and estimated timeline</a:t>
            </a:r>
          </a:p>
        </p:txBody>
      </p:sp>
      <p:graphicFrame>
        <p:nvGraphicFramePr>
          <p:cNvPr id="7" name="Diagram 6">
            <a:extLst>
              <a:ext uri="{FF2B5EF4-FFF2-40B4-BE49-F238E27FC236}">
                <a16:creationId xmlns:a16="http://schemas.microsoft.com/office/drawing/2014/main" id="{79B20CA9-FF70-0C44-95F0-E2E8B9252EDF}"/>
              </a:ext>
            </a:extLst>
          </p:cNvPr>
          <p:cNvGraphicFramePr/>
          <p:nvPr>
            <p:extLst>
              <p:ext uri="{D42A27DB-BD31-4B8C-83A1-F6EECF244321}">
                <p14:modId xmlns:p14="http://schemas.microsoft.com/office/powerpoint/2010/main" val="2267639251"/>
              </p:ext>
            </p:extLst>
          </p:nvPr>
        </p:nvGraphicFramePr>
        <p:xfrm>
          <a:off x="3543300" y="1650107"/>
          <a:ext cx="9017004" cy="3849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Boardroom">
            <a:extLst>
              <a:ext uri="{FF2B5EF4-FFF2-40B4-BE49-F238E27FC236}">
                <a16:creationId xmlns:a16="http://schemas.microsoft.com/office/drawing/2014/main" id="{01938B21-E5D2-ED45-919F-2A8642284D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09256" y="2321184"/>
            <a:ext cx="1422331" cy="1422331"/>
          </a:xfrm>
          <a:prstGeom prst="rect">
            <a:avLst/>
          </a:prstGeom>
        </p:spPr>
      </p:pic>
      <p:sp>
        <p:nvSpPr>
          <p:cNvPr id="9" name="TextBox 8">
            <a:extLst>
              <a:ext uri="{FF2B5EF4-FFF2-40B4-BE49-F238E27FC236}">
                <a16:creationId xmlns:a16="http://schemas.microsoft.com/office/drawing/2014/main" id="{2A50F53E-86D1-1E4B-982C-310485DF0866}"/>
              </a:ext>
            </a:extLst>
          </p:cNvPr>
          <p:cNvSpPr txBox="1"/>
          <p:nvPr/>
        </p:nvSpPr>
        <p:spPr>
          <a:xfrm>
            <a:off x="422226" y="919222"/>
            <a:ext cx="5673773" cy="369332"/>
          </a:xfrm>
          <a:prstGeom prst="rect">
            <a:avLst/>
          </a:prstGeom>
          <a:noFill/>
        </p:spPr>
        <p:txBody>
          <a:bodyPr wrap="square" lIns="91440" tIns="45720" rIns="91440" bIns="45720" rtlCol="0" anchor="t">
            <a:spAutoFit/>
          </a:bodyPr>
          <a:lstStyle/>
          <a:p>
            <a:r>
              <a:rPr lang="en-US" b="1">
                <a:solidFill>
                  <a:srgbClr val="DC4234"/>
                </a:solidFill>
                <a:latin typeface="Muli SemiBold"/>
              </a:rPr>
              <a:t>One stage open and competitive for selection of projects</a:t>
            </a:r>
            <a:endParaRPr lang="en-GB" b="1">
              <a:solidFill>
                <a:srgbClr val="DC4234"/>
              </a:solidFill>
              <a:latin typeface="Muli SemiBold"/>
            </a:endParaRPr>
          </a:p>
        </p:txBody>
      </p:sp>
      <p:grpSp>
        <p:nvGrpSpPr>
          <p:cNvPr id="3" name="Group 2">
            <a:extLst>
              <a:ext uri="{FF2B5EF4-FFF2-40B4-BE49-F238E27FC236}">
                <a16:creationId xmlns:a16="http://schemas.microsoft.com/office/drawing/2014/main" id="{CFFEF7EA-E46D-49D2-E7DD-ECBC6A67F045}"/>
              </a:ext>
            </a:extLst>
          </p:cNvPr>
          <p:cNvGrpSpPr/>
          <p:nvPr/>
        </p:nvGrpSpPr>
        <p:grpSpPr>
          <a:xfrm>
            <a:off x="3667287" y="4445361"/>
            <a:ext cx="537617" cy="596178"/>
            <a:chOff x="4219438" y="2527599"/>
            <a:chExt cx="537617" cy="596178"/>
          </a:xfrm>
        </p:grpSpPr>
        <p:sp>
          <p:nvSpPr>
            <p:cNvPr id="4" name="Arrow: Right 3">
              <a:extLst>
                <a:ext uri="{FF2B5EF4-FFF2-40B4-BE49-F238E27FC236}">
                  <a16:creationId xmlns:a16="http://schemas.microsoft.com/office/drawing/2014/main" id="{0BC243B5-6742-904B-0236-DFF31D022DD9}"/>
                </a:ext>
              </a:extLst>
            </p:cNvPr>
            <p:cNvSpPr/>
            <p:nvPr/>
          </p:nvSpPr>
          <p:spPr>
            <a:xfrm rot="10800000">
              <a:off x="4219438" y="2527599"/>
              <a:ext cx="537617" cy="59617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5" name="Arrow: Right 4">
              <a:extLst>
                <a:ext uri="{FF2B5EF4-FFF2-40B4-BE49-F238E27FC236}">
                  <a16:creationId xmlns:a16="http://schemas.microsoft.com/office/drawing/2014/main" id="{EA4690E2-A9C2-80E3-4C40-3F6EF2DA55B6}"/>
                </a:ext>
              </a:extLst>
            </p:cNvPr>
            <p:cNvSpPr txBox="1"/>
            <p:nvPr/>
          </p:nvSpPr>
          <p:spPr>
            <a:xfrm rot="21600000">
              <a:off x="4380723" y="2646835"/>
              <a:ext cx="376332" cy="357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p:txBody>
        </p:sp>
      </p:grpSp>
      <p:grpSp>
        <p:nvGrpSpPr>
          <p:cNvPr id="6" name="Group 5">
            <a:extLst>
              <a:ext uri="{FF2B5EF4-FFF2-40B4-BE49-F238E27FC236}">
                <a16:creationId xmlns:a16="http://schemas.microsoft.com/office/drawing/2014/main" id="{1222C996-CB11-9B31-F004-9BE8FBA50E84}"/>
              </a:ext>
            </a:extLst>
          </p:cNvPr>
          <p:cNvGrpSpPr/>
          <p:nvPr/>
        </p:nvGrpSpPr>
        <p:grpSpPr>
          <a:xfrm>
            <a:off x="536128" y="3546008"/>
            <a:ext cx="2842865" cy="2037178"/>
            <a:chOff x="1265624" y="2427632"/>
            <a:chExt cx="2842865" cy="1417386"/>
          </a:xfrm>
          <a:solidFill>
            <a:srgbClr val="DC4234"/>
          </a:solidFill>
        </p:grpSpPr>
        <p:sp>
          <p:nvSpPr>
            <p:cNvPr id="10" name="Rectangle: Rounded Corners 9">
              <a:extLst>
                <a:ext uri="{FF2B5EF4-FFF2-40B4-BE49-F238E27FC236}">
                  <a16:creationId xmlns:a16="http://schemas.microsoft.com/office/drawing/2014/main" id="{D439F4EC-0E3D-2607-92DA-A7F54E453451}"/>
                </a:ext>
              </a:extLst>
            </p:cNvPr>
            <p:cNvSpPr/>
            <p:nvPr/>
          </p:nvSpPr>
          <p:spPr>
            <a:xfrm rot="10800000" flipV="1">
              <a:off x="1265624" y="2427632"/>
              <a:ext cx="2842865" cy="141738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Rectangle: Rounded Corners 4">
              <a:extLst>
                <a:ext uri="{FF2B5EF4-FFF2-40B4-BE49-F238E27FC236}">
                  <a16:creationId xmlns:a16="http://schemas.microsoft.com/office/drawing/2014/main" id="{C8AB77BB-8724-8AC9-AE89-429554CD0403}"/>
                </a:ext>
              </a:extLst>
            </p:cNvPr>
            <p:cNvSpPr txBox="1"/>
            <p:nvPr/>
          </p:nvSpPr>
          <p:spPr>
            <a:xfrm>
              <a:off x="1307139" y="2469146"/>
              <a:ext cx="2709296" cy="13343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sz="1600" kern="1200">
                  <a:effectLst/>
                  <a:latin typeface="+mn-lt"/>
                </a:rPr>
                <a:t>Expected project start</a:t>
              </a:r>
              <a:r>
                <a:rPr lang="en-GB" sz="1600" b="0" kern="1200">
                  <a:latin typeface="+mn-lt"/>
                </a:rPr>
                <a:t> + inception phase</a:t>
              </a:r>
              <a:r>
                <a:rPr lang="en-GB" sz="1600"/>
                <a:t>, </a:t>
              </a:r>
              <a:r>
                <a:rPr lang="en-GB" sz="1600" b="0" kern="1200">
                  <a:latin typeface="+mn-lt"/>
                </a:rPr>
                <a:t>co-creation</a:t>
              </a:r>
              <a:r>
                <a:rPr lang="en-GB" sz="1600"/>
                <a:t> with ASEAN Secretariat and accreditation/formalisation process with ASEAN</a:t>
              </a:r>
              <a:endParaRPr lang="en-GB" sz="1600" b="1" kern="1200">
                <a:latin typeface="+mn-lt"/>
              </a:endParaRPr>
            </a:p>
            <a:p>
              <a:pPr marL="0" lvl="0" indent="0" algn="ctr" defTabSz="800100" rtl="0">
                <a:lnSpc>
                  <a:spcPct val="90000"/>
                </a:lnSpc>
                <a:spcBef>
                  <a:spcPct val="0"/>
                </a:spcBef>
                <a:spcAft>
                  <a:spcPct val="35000"/>
                </a:spcAft>
                <a:buNone/>
              </a:pPr>
              <a:r>
                <a:rPr lang="en-GB" sz="1800" b="1" kern="1200">
                  <a:effectLst/>
                  <a:latin typeface="+mn-lt"/>
                </a:rPr>
                <a:t>October 2025</a:t>
              </a:r>
              <a:endParaRPr lang="en-GB" sz="1800" b="1" kern="1200">
                <a:latin typeface="+mn-lt"/>
              </a:endParaRPr>
            </a:p>
          </p:txBody>
        </p:sp>
      </p:grpSp>
      <p:sp>
        <p:nvSpPr>
          <p:cNvPr id="13" name="Oval 12">
            <a:extLst>
              <a:ext uri="{FF2B5EF4-FFF2-40B4-BE49-F238E27FC236}">
                <a16:creationId xmlns:a16="http://schemas.microsoft.com/office/drawing/2014/main" id="{0BAD1651-91FA-0F4E-2770-B8B0579FA0AD}"/>
              </a:ext>
            </a:extLst>
          </p:cNvPr>
          <p:cNvSpPr/>
          <p:nvPr/>
        </p:nvSpPr>
        <p:spPr>
          <a:xfrm>
            <a:off x="4652531" y="1465441"/>
            <a:ext cx="440962" cy="440962"/>
          </a:xfrm>
          <a:prstGeom prst="ellipse">
            <a:avLst/>
          </a:prstGeom>
          <a:solidFill>
            <a:srgbClr val="F4F4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2"/>
                </a:solidFill>
              </a:rPr>
              <a:t>1</a:t>
            </a:r>
          </a:p>
        </p:txBody>
      </p:sp>
      <p:sp>
        <p:nvSpPr>
          <p:cNvPr id="14" name="Oval 13">
            <a:extLst>
              <a:ext uri="{FF2B5EF4-FFF2-40B4-BE49-F238E27FC236}">
                <a16:creationId xmlns:a16="http://schemas.microsoft.com/office/drawing/2014/main" id="{CCB73052-FB09-BBB7-1C27-90A666B27149}"/>
              </a:ext>
            </a:extLst>
          </p:cNvPr>
          <p:cNvSpPr/>
          <p:nvPr/>
        </p:nvSpPr>
        <p:spPr>
          <a:xfrm>
            <a:off x="8385936" y="1429626"/>
            <a:ext cx="440962" cy="440962"/>
          </a:xfrm>
          <a:prstGeom prst="ellipse">
            <a:avLst/>
          </a:prstGeom>
          <a:solidFill>
            <a:srgbClr val="F4F4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2"/>
                </a:solidFill>
              </a:rPr>
              <a:t>2</a:t>
            </a:r>
          </a:p>
        </p:txBody>
      </p:sp>
      <p:sp>
        <p:nvSpPr>
          <p:cNvPr id="15" name="Oval 14">
            <a:extLst>
              <a:ext uri="{FF2B5EF4-FFF2-40B4-BE49-F238E27FC236}">
                <a16:creationId xmlns:a16="http://schemas.microsoft.com/office/drawing/2014/main" id="{499CA139-1795-0206-8A4A-484FD8F36F20}"/>
              </a:ext>
            </a:extLst>
          </p:cNvPr>
          <p:cNvSpPr/>
          <p:nvPr/>
        </p:nvSpPr>
        <p:spPr>
          <a:xfrm>
            <a:off x="8385936" y="3882314"/>
            <a:ext cx="440962" cy="440962"/>
          </a:xfrm>
          <a:prstGeom prst="ellipse">
            <a:avLst/>
          </a:prstGeom>
          <a:solidFill>
            <a:srgbClr val="F4F4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2"/>
                </a:solidFill>
              </a:rPr>
              <a:t>3</a:t>
            </a:r>
          </a:p>
        </p:txBody>
      </p:sp>
      <p:sp>
        <p:nvSpPr>
          <p:cNvPr id="16" name="Oval 15">
            <a:extLst>
              <a:ext uri="{FF2B5EF4-FFF2-40B4-BE49-F238E27FC236}">
                <a16:creationId xmlns:a16="http://schemas.microsoft.com/office/drawing/2014/main" id="{FE84D882-D099-B20E-4837-1DA8F487A4CA}"/>
              </a:ext>
            </a:extLst>
          </p:cNvPr>
          <p:cNvSpPr/>
          <p:nvPr/>
        </p:nvSpPr>
        <p:spPr>
          <a:xfrm>
            <a:off x="4652531" y="3813257"/>
            <a:ext cx="440962" cy="440962"/>
          </a:xfrm>
          <a:prstGeom prst="ellipse">
            <a:avLst/>
          </a:prstGeom>
          <a:solidFill>
            <a:srgbClr val="F4F4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2"/>
                </a:solidFill>
              </a:rPr>
              <a:t>4</a:t>
            </a:r>
          </a:p>
        </p:txBody>
      </p:sp>
    </p:spTree>
    <p:extLst>
      <p:ext uri="{BB962C8B-B14F-4D97-AF65-F5344CB8AC3E}">
        <p14:creationId xmlns:p14="http://schemas.microsoft.com/office/powerpoint/2010/main" val="4014818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D21C8E-C26C-58F1-809A-48DF20D71045}"/>
              </a:ext>
            </a:extLst>
          </p:cNvPr>
          <p:cNvPicPr>
            <a:picLocks noChangeAspect="1"/>
          </p:cNvPicPr>
          <p:nvPr/>
        </p:nvPicPr>
        <p:blipFill>
          <a:blip r:embed="rId3"/>
          <a:srcRect t="6706" b="48775"/>
          <a:stretch/>
        </p:blipFill>
        <p:spPr>
          <a:xfrm>
            <a:off x="6096000" y="731521"/>
            <a:ext cx="5554952" cy="3334591"/>
          </a:xfrm>
          <a:prstGeom prst="rect">
            <a:avLst/>
          </a:prstGeom>
          <a:ln>
            <a:solidFill>
              <a:schemeClr val="bg1">
                <a:lumMod val="85000"/>
              </a:schemeClr>
            </a:solidFill>
          </a:ln>
        </p:spPr>
      </p:pic>
      <p:sp>
        <p:nvSpPr>
          <p:cNvPr id="2" name="Text Placeholder 1">
            <a:extLst>
              <a:ext uri="{FF2B5EF4-FFF2-40B4-BE49-F238E27FC236}">
                <a16:creationId xmlns:a16="http://schemas.microsoft.com/office/drawing/2014/main" id="{4ACE80E7-77DE-4D47-8A31-28F02E470750}"/>
              </a:ext>
            </a:extLst>
          </p:cNvPr>
          <p:cNvSpPr>
            <a:spLocks noGrp="1"/>
          </p:cNvSpPr>
          <p:nvPr>
            <p:ph type="body" sz="quarter" idx="11"/>
          </p:nvPr>
        </p:nvSpPr>
        <p:spPr/>
        <p:txBody>
          <a:bodyPr anchor="ctr">
            <a:normAutofit/>
          </a:bodyPr>
          <a:lstStyle/>
          <a:p>
            <a:r>
              <a:rPr lang="en-US"/>
              <a:t>Preparing a proposal</a:t>
            </a:r>
          </a:p>
        </p:txBody>
      </p:sp>
      <p:sp>
        <p:nvSpPr>
          <p:cNvPr id="10" name="Content Placeholder 2">
            <a:extLst>
              <a:ext uri="{FF2B5EF4-FFF2-40B4-BE49-F238E27FC236}">
                <a16:creationId xmlns:a16="http://schemas.microsoft.com/office/drawing/2014/main" id="{D77CC137-7188-CA49-B341-77C0A4FB3A65}"/>
              </a:ext>
            </a:extLst>
          </p:cNvPr>
          <p:cNvSpPr>
            <a:spLocks noGrp="1"/>
          </p:cNvSpPr>
          <p:nvPr>
            <p:ph sz="quarter" idx="13"/>
          </p:nvPr>
        </p:nvSpPr>
        <p:spPr>
          <a:xfrm>
            <a:off x="515936" y="1945181"/>
            <a:ext cx="4970464" cy="4021665"/>
          </a:xfrm>
          <a:solidFill>
            <a:schemeClr val="accent1"/>
          </a:solidFill>
        </p:spPr>
        <p:txBody>
          <a:bodyPr anchor="ctr">
            <a:normAutofit/>
          </a:bodyPr>
          <a:lstStyle/>
          <a:p>
            <a:pPr marL="458470" lvl="2">
              <a:lnSpc>
                <a:spcPct val="100000"/>
              </a:lnSpc>
              <a:spcBef>
                <a:spcPts val="1200"/>
              </a:spcBef>
              <a:spcAft>
                <a:spcPts val="1200"/>
              </a:spcAft>
              <a:buClr>
                <a:schemeClr val="bg1"/>
              </a:buClr>
            </a:pPr>
            <a:endParaRPr lang="en-US" sz="1600" b="1">
              <a:solidFill>
                <a:schemeClr val="bg1"/>
              </a:solidFill>
              <a:latin typeface="Muli SemiBold" pitchFamily="2" charset="77"/>
              <a:cs typeface="+mn-cs"/>
            </a:endParaRPr>
          </a:p>
          <a:p>
            <a:pPr marL="744220" lvl="2" indent="-285750">
              <a:lnSpc>
                <a:spcPct val="100000"/>
              </a:lnSpc>
              <a:spcBef>
                <a:spcPts val="1200"/>
              </a:spcBef>
              <a:spcAft>
                <a:spcPts val="1200"/>
              </a:spcAft>
              <a:buClr>
                <a:schemeClr val="bg1"/>
              </a:buClr>
              <a:buFont typeface="Arial" panose="020B0604020202020204" pitchFamily="34" charset="0"/>
              <a:buChar char="•"/>
            </a:pPr>
            <a:r>
              <a:rPr lang="en-US" sz="1600" b="1">
                <a:solidFill>
                  <a:schemeClr val="bg1"/>
                </a:solidFill>
                <a:latin typeface="Muli SemiBold"/>
                <a:cs typeface="+mn-cs"/>
              </a:rPr>
              <a:t>ASEAN-UK GTF Proposal Template</a:t>
            </a:r>
          </a:p>
          <a:p>
            <a:pPr marL="744220" lvl="2" indent="-285750">
              <a:spcBef>
                <a:spcPts val="1200"/>
              </a:spcBef>
              <a:spcAft>
                <a:spcPts val="1200"/>
              </a:spcAft>
              <a:buClr>
                <a:schemeClr val="bg1"/>
              </a:buClr>
              <a:buFont typeface="Arial" panose="020B0604020202020204" pitchFamily="34" charset="0"/>
              <a:buChar char="•"/>
            </a:pPr>
            <a:r>
              <a:rPr lang="en-US" sz="1600" b="1">
                <a:solidFill>
                  <a:schemeClr val="bg1"/>
                </a:solidFill>
                <a:latin typeface="Muli SemiBold"/>
                <a:cs typeface="+mn-cs"/>
              </a:rPr>
              <a:t>ASEAN-UK GTF Budget and Workplan Template</a:t>
            </a:r>
          </a:p>
          <a:p>
            <a:pPr marL="744220" lvl="2" indent="-285750">
              <a:spcBef>
                <a:spcPts val="1200"/>
              </a:spcBef>
              <a:spcAft>
                <a:spcPts val="1200"/>
              </a:spcAft>
              <a:buClr>
                <a:schemeClr val="bg1"/>
              </a:buClr>
              <a:buFont typeface="Arial" panose="020B0604020202020204" pitchFamily="34" charset="0"/>
              <a:buChar char="•"/>
            </a:pPr>
            <a:r>
              <a:rPr lang="en-US" sz="1600" b="1">
                <a:solidFill>
                  <a:schemeClr val="bg1"/>
                </a:solidFill>
                <a:latin typeface="Muli SemiBold"/>
                <a:cs typeface="+mn-cs"/>
              </a:rPr>
              <a:t>ASEAN-UK GTF Project Theory of Change Template</a:t>
            </a:r>
          </a:p>
          <a:p>
            <a:pPr marL="744220" lvl="2" indent="-285750">
              <a:spcBef>
                <a:spcPts val="1200"/>
              </a:spcBef>
              <a:spcAft>
                <a:spcPts val="1200"/>
              </a:spcAft>
              <a:buClr>
                <a:schemeClr val="bg1"/>
              </a:buClr>
              <a:buFont typeface="Arial" panose="020B0604020202020204" pitchFamily="34" charset="0"/>
              <a:buChar char="•"/>
            </a:pPr>
            <a:r>
              <a:rPr lang="en-US" sz="1600" b="1">
                <a:solidFill>
                  <a:schemeClr val="bg1"/>
                </a:solidFill>
                <a:latin typeface="Muli SemiBold"/>
                <a:cs typeface="+mn-cs"/>
              </a:rPr>
              <a:t>ASEAN-UK GTF Project Risk &amp; Issue Register Template</a:t>
            </a:r>
          </a:p>
          <a:p>
            <a:pPr marL="458470" lvl="2">
              <a:spcBef>
                <a:spcPts val="1200"/>
              </a:spcBef>
              <a:spcAft>
                <a:spcPts val="1200"/>
              </a:spcAft>
              <a:buClr>
                <a:schemeClr val="bg1"/>
              </a:buClr>
            </a:pPr>
            <a:r>
              <a:rPr lang="en-US" sz="1200">
                <a:solidFill>
                  <a:schemeClr val="bg1"/>
                </a:solidFill>
                <a:latin typeface="Muli SemiBold"/>
                <a:cs typeface="+mn-cs"/>
              </a:rPr>
              <a:t>Note: All templates will be available on the ASEAN-UK GTF page on the UK PACT website: www.ukpact.co.uk/regional-fund/asean-gtf</a:t>
            </a:r>
          </a:p>
          <a:p>
            <a:pPr marL="458470" lvl="2">
              <a:spcBef>
                <a:spcPts val="1200"/>
              </a:spcBef>
              <a:spcAft>
                <a:spcPts val="1200"/>
              </a:spcAft>
              <a:buClr>
                <a:schemeClr val="bg1"/>
              </a:buClr>
            </a:pPr>
            <a:endParaRPr lang="en-US" sz="1600">
              <a:solidFill>
                <a:schemeClr val="bg1"/>
              </a:solidFill>
              <a:latin typeface="+mn-lt"/>
              <a:cs typeface="+mn-cs"/>
            </a:endParaRPr>
          </a:p>
        </p:txBody>
      </p:sp>
      <p:pic>
        <p:nvPicPr>
          <p:cNvPr id="6" name="Picture 5">
            <a:extLst>
              <a:ext uri="{FF2B5EF4-FFF2-40B4-BE49-F238E27FC236}">
                <a16:creationId xmlns:a16="http://schemas.microsoft.com/office/drawing/2014/main" id="{071416AD-1A11-711A-AFFB-54A0F1C03FB5}"/>
              </a:ext>
            </a:extLst>
          </p:cNvPr>
          <p:cNvPicPr>
            <a:picLocks noChangeAspect="1"/>
          </p:cNvPicPr>
          <p:nvPr/>
        </p:nvPicPr>
        <p:blipFill rotWithShape="1">
          <a:blip r:embed="rId4"/>
          <a:srcRect l="6777" t="47070" r="5934" b="8008"/>
          <a:stretch/>
        </p:blipFill>
        <p:spPr>
          <a:xfrm>
            <a:off x="6095999" y="2655065"/>
            <a:ext cx="5580063" cy="1868881"/>
          </a:xfrm>
          <a:prstGeom prst="rect">
            <a:avLst/>
          </a:prstGeom>
        </p:spPr>
      </p:pic>
      <p:pic>
        <p:nvPicPr>
          <p:cNvPr id="8" name="Picture 7">
            <a:extLst>
              <a:ext uri="{FF2B5EF4-FFF2-40B4-BE49-F238E27FC236}">
                <a16:creationId xmlns:a16="http://schemas.microsoft.com/office/drawing/2014/main" id="{5A9DE694-CB5D-94E2-E9E3-59A0E667D8CE}"/>
              </a:ext>
            </a:extLst>
          </p:cNvPr>
          <p:cNvPicPr>
            <a:picLocks noChangeAspect="1"/>
          </p:cNvPicPr>
          <p:nvPr/>
        </p:nvPicPr>
        <p:blipFill rotWithShape="1">
          <a:blip r:embed="rId5"/>
          <a:srcRect l="4230" t="36145" r="22200" b="8009"/>
          <a:stretch/>
        </p:blipFill>
        <p:spPr>
          <a:xfrm>
            <a:off x="6599103" y="3525444"/>
            <a:ext cx="5076959" cy="2281489"/>
          </a:xfrm>
          <a:prstGeom prst="rect">
            <a:avLst/>
          </a:prstGeom>
        </p:spPr>
      </p:pic>
      <p:pic>
        <p:nvPicPr>
          <p:cNvPr id="14" name="Picture 13">
            <a:extLst>
              <a:ext uri="{FF2B5EF4-FFF2-40B4-BE49-F238E27FC236}">
                <a16:creationId xmlns:a16="http://schemas.microsoft.com/office/drawing/2014/main" id="{CD955DD9-775A-2624-0395-E0A7760D669B}"/>
              </a:ext>
            </a:extLst>
          </p:cNvPr>
          <p:cNvPicPr>
            <a:picLocks noChangeAspect="1"/>
          </p:cNvPicPr>
          <p:nvPr/>
        </p:nvPicPr>
        <p:blipFill>
          <a:blip r:embed="rId6"/>
          <a:stretch>
            <a:fillRect/>
          </a:stretch>
        </p:blipFill>
        <p:spPr>
          <a:xfrm>
            <a:off x="7897531" y="4197426"/>
            <a:ext cx="3753420" cy="2111299"/>
          </a:xfrm>
          <a:prstGeom prst="rect">
            <a:avLst/>
          </a:prstGeom>
        </p:spPr>
      </p:pic>
    </p:spTree>
    <p:extLst>
      <p:ext uri="{BB962C8B-B14F-4D97-AF65-F5344CB8AC3E}">
        <p14:creationId xmlns:p14="http://schemas.microsoft.com/office/powerpoint/2010/main" val="4277538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4D6AB-1351-4777-901A-0F8A6AC67465}"/>
              </a:ext>
            </a:extLst>
          </p:cNvPr>
          <p:cNvSpPr>
            <a:spLocks noGrp="1"/>
          </p:cNvSpPr>
          <p:nvPr>
            <p:ph type="body" sz="quarter" idx="12"/>
          </p:nvPr>
        </p:nvSpPr>
        <p:spPr>
          <a:xfrm>
            <a:off x="7125352" y="2620652"/>
            <a:ext cx="5066648" cy="1454955"/>
          </a:xfrm>
        </p:spPr>
        <p:txBody>
          <a:bodyPr anchor="ctr">
            <a:normAutofit/>
          </a:bodyPr>
          <a:lstStyle/>
          <a:p>
            <a:r>
              <a:rPr lang="en-GB" sz="8000" b="1"/>
              <a:t>Q &amp; A</a:t>
            </a:r>
          </a:p>
        </p:txBody>
      </p:sp>
      <p:sp>
        <p:nvSpPr>
          <p:cNvPr id="3" name="Text Placeholder 2">
            <a:extLst>
              <a:ext uri="{FF2B5EF4-FFF2-40B4-BE49-F238E27FC236}">
                <a16:creationId xmlns:a16="http://schemas.microsoft.com/office/drawing/2014/main" id="{0D6A102B-44DD-450B-8C2B-718D184C2DE5}"/>
              </a:ext>
            </a:extLst>
          </p:cNvPr>
          <p:cNvSpPr>
            <a:spLocks noGrp="1"/>
          </p:cNvSpPr>
          <p:nvPr>
            <p:ph type="body" sz="quarter" idx="13"/>
          </p:nvPr>
        </p:nvSpPr>
        <p:spPr/>
        <p:txBody>
          <a:bodyPr/>
          <a:lstStyle/>
          <a:p>
            <a:r>
              <a:rPr lang="en-GB"/>
              <a:t>06</a:t>
            </a:r>
          </a:p>
        </p:txBody>
      </p:sp>
    </p:spTree>
    <p:extLst>
      <p:ext uri="{BB962C8B-B14F-4D97-AF65-F5344CB8AC3E}">
        <p14:creationId xmlns:p14="http://schemas.microsoft.com/office/powerpoint/2010/main" val="2126782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A962D3-B047-4CD1-9172-AA6855429252}"/>
              </a:ext>
            </a:extLst>
          </p:cNvPr>
          <p:cNvSpPr>
            <a:spLocks noGrp="1"/>
          </p:cNvSpPr>
          <p:nvPr>
            <p:ph type="body" sz="quarter" idx="12"/>
          </p:nvPr>
        </p:nvSpPr>
        <p:spPr>
          <a:xfrm>
            <a:off x="7125353" y="1847654"/>
            <a:ext cx="4224519" cy="2227953"/>
          </a:xfrm>
        </p:spPr>
        <p:txBody>
          <a:bodyPr>
            <a:normAutofit/>
          </a:bodyPr>
          <a:lstStyle/>
          <a:p>
            <a:r>
              <a:rPr lang="en-GB" b="1"/>
              <a:t>Wrap-up and </a:t>
            </a:r>
          </a:p>
          <a:p>
            <a:r>
              <a:rPr lang="en-GB" b="1"/>
              <a:t>Next Steps</a:t>
            </a:r>
          </a:p>
        </p:txBody>
      </p:sp>
      <p:sp>
        <p:nvSpPr>
          <p:cNvPr id="3" name="Text Placeholder 2">
            <a:extLst>
              <a:ext uri="{FF2B5EF4-FFF2-40B4-BE49-F238E27FC236}">
                <a16:creationId xmlns:a16="http://schemas.microsoft.com/office/drawing/2014/main" id="{6E4801B4-12B2-4553-8554-F2ECF2B94026}"/>
              </a:ext>
            </a:extLst>
          </p:cNvPr>
          <p:cNvSpPr>
            <a:spLocks noGrp="1"/>
          </p:cNvSpPr>
          <p:nvPr>
            <p:ph type="body" sz="quarter" idx="13"/>
          </p:nvPr>
        </p:nvSpPr>
        <p:spPr/>
        <p:txBody>
          <a:bodyPr/>
          <a:lstStyle/>
          <a:p>
            <a:r>
              <a:rPr lang="en-GB"/>
              <a:t>07</a:t>
            </a:r>
          </a:p>
        </p:txBody>
      </p:sp>
    </p:spTree>
    <p:extLst>
      <p:ext uri="{BB962C8B-B14F-4D97-AF65-F5344CB8AC3E}">
        <p14:creationId xmlns:p14="http://schemas.microsoft.com/office/powerpoint/2010/main" val="1014093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4A6DFB-5B72-1B41-B747-1F62369F61E6}"/>
              </a:ext>
            </a:extLst>
          </p:cNvPr>
          <p:cNvSpPr>
            <a:spLocks noGrp="1"/>
          </p:cNvSpPr>
          <p:nvPr>
            <p:ph type="body" sz="quarter" idx="11"/>
          </p:nvPr>
        </p:nvSpPr>
        <p:spPr/>
        <p:txBody>
          <a:bodyPr/>
          <a:lstStyle/>
          <a:p>
            <a:r>
              <a:rPr lang="en-LK"/>
              <a:t>Next steps</a:t>
            </a:r>
          </a:p>
        </p:txBody>
      </p:sp>
      <p:sp>
        <p:nvSpPr>
          <p:cNvPr id="3" name="Content Placeholder 2">
            <a:extLst>
              <a:ext uri="{FF2B5EF4-FFF2-40B4-BE49-F238E27FC236}">
                <a16:creationId xmlns:a16="http://schemas.microsoft.com/office/drawing/2014/main" id="{852DFB1D-1437-D148-BFBE-2EFEA2D99576}"/>
              </a:ext>
            </a:extLst>
          </p:cNvPr>
          <p:cNvSpPr>
            <a:spLocks noGrp="1"/>
          </p:cNvSpPr>
          <p:nvPr>
            <p:ph sz="quarter" idx="13"/>
          </p:nvPr>
        </p:nvSpPr>
        <p:spPr/>
        <p:txBody>
          <a:bodyPr vert="horz" lIns="0" tIns="0" rIns="0" bIns="0" numCol="1" spcCol="540000" rtlCol="0" anchor="t">
            <a:normAutofit/>
          </a:bodyPr>
          <a:lstStyle/>
          <a:p>
            <a:pPr marL="285750" indent="-285750">
              <a:buFont typeface="Arial" panose="020B0604020202020204" pitchFamily="34" charset="0"/>
              <a:buChar char="•"/>
            </a:pPr>
            <a:r>
              <a:rPr lang="en-GB">
                <a:cs typeface="Arial"/>
              </a:rPr>
              <a:t>Presentation will be published on ASEAN-UK GTF website in the coming days (</a:t>
            </a:r>
            <a:r>
              <a:rPr lang="en-US">
                <a:cs typeface="Arial"/>
                <a:hlinkClick r:id="rId3"/>
              </a:rPr>
              <a:t>www.ukpact.co.uk/regional-fund/asean-gtf</a:t>
            </a:r>
            <a:r>
              <a:rPr lang="en-GB">
                <a:cs typeface="Arial"/>
              </a:rPr>
              <a:t>)</a:t>
            </a:r>
          </a:p>
          <a:p>
            <a:pPr marL="285750" indent="-285750">
              <a:buFont typeface="Arial" panose="020B0604020202020204" pitchFamily="34" charset="0"/>
              <a:buChar char="•"/>
            </a:pPr>
            <a:r>
              <a:rPr lang="en-GB">
                <a:cs typeface="Arial"/>
              </a:rPr>
              <a:t>Call for Proposals will be launched on</a:t>
            </a:r>
            <a:r>
              <a:rPr lang="en-GB" b="1">
                <a:cs typeface="Arial"/>
              </a:rPr>
              <a:t> 15 May 2025 </a:t>
            </a:r>
            <a:r>
              <a:rPr lang="en-GB">
                <a:cs typeface="Arial"/>
              </a:rPr>
              <a:t>at the  </a:t>
            </a:r>
            <a:r>
              <a:rPr lang="en-GB">
                <a:cs typeface="Arial"/>
                <a:hlinkClick r:id="rId3"/>
              </a:rPr>
              <a:t>ASEAN-UK GTF webpage</a:t>
            </a:r>
            <a:r>
              <a:rPr lang="en-GB">
                <a:cs typeface="Arial"/>
              </a:rPr>
              <a:t>  </a:t>
            </a:r>
          </a:p>
          <a:p>
            <a:pPr marL="285750" indent="-285750">
              <a:buFont typeface="Arial" panose="020B0604020202020204" pitchFamily="34" charset="0"/>
              <a:buChar char="•"/>
            </a:pPr>
            <a:r>
              <a:rPr lang="en-GB">
                <a:cs typeface="Arial"/>
              </a:rPr>
              <a:t>For any technical issues when registering on the application portal please contact: </a:t>
            </a:r>
            <a:r>
              <a:rPr lang="en-GB">
                <a:cs typeface="Arial"/>
                <a:hlinkClick r:id="rId4"/>
              </a:rPr>
              <a:t>aseangtf@ukpact.co.uk</a:t>
            </a:r>
            <a:r>
              <a:rPr lang="en-GB">
                <a:cs typeface="Arial"/>
              </a:rPr>
              <a:t> </a:t>
            </a:r>
            <a:endParaRPr lang="en-GB" b="1"/>
          </a:p>
          <a:p>
            <a:endParaRPr lang="en-LK"/>
          </a:p>
        </p:txBody>
      </p:sp>
      <p:sp>
        <p:nvSpPr>
          <p:cNvPr id="4" name="Text Placeholder 3">
            <a:extLst>
              <a:ext uri="{FF2B5EF4-FFF2-40B4-BE49-F238E27FC236}">
                <a16:creationId xmlns:a16="http://schemas.microsoft.com/office/drawing/2014/main" id="{5B643E04-2A2A-654B-9219-4DD13BB99DA6}"/>
              </a:ext>
            </a:extLst>
          </p:cNvPr>
          <p:cNvSpPr>
            <a:spLocks noGrp="1"/>
          </p:cNvSpPr>
          <p:nvPr>
            <p:ph type="body" sz="quarter" idx="14"/>
          </p:nvPr>
        </p:nvSpPr>
        <p:spPr/>
        <p:txBody>
          <a:bodyPr/>
          <a:lstStyle/>
          <a:p>
            <a:r>
              <a:rPr lang="en-GB"/>
              <a:t>Reminder on upcoming timeframes for application</a:t>
            </a:r>
          </a:p>
        </p:txBody>
      </p:sp>
    </p:spTree>
    <p:extLst>
      <p:ext uri="{BB962C8B-B14F-4D97-AF65-F5344CB8AC3E}">
        <p14:creationId xmlns:p14="http://schemas.microsoft.com/office/powerpoint/2010/main" val="155611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4D6AB-1351-4777-901A-0F8A6AC67465}"/>
              </a:ext>
            </a:extLst>
          </p:cNvPr>
          <p:cNvSpPr>
            <a:spLocks noGrp="1"/>
          </p:cNvSpPr>
          <p:nvPr>
            <p:ph type="body" sz="quarter" idx="12"/>
          </p:nvPr>
        </p:nvSpPr>
        <p:spPr>
          <a:xfrm>
            <a:off x="7125352" y="2620652"/>
            <a:ext cx="5066648" cy="1454955"/>
          </a:xfrm>
        </p:spPr>
        <p:txBody>
          <a:bodyPr anchor="b">
            <a:normAutofit/>
          </a:bodyPr>
          <a:lstStyle/>
          <a:p>
            <a:r>
              <a:rPr lang="en-GB" b="1"/>
              <a:t>Welcoming Remarks</a:t>
            </a:r>
          </a:p>
        </p:txBody>
      </p:sp>
      <p:sp>
        <p:nvSpPr>
          <p:cNvPr id="3" name="Text Placeholder 2">
            <a:extLst>
              <a:ext uri="{FF2B5EF4-FFF2-40B4-BE49-F238E27FC236}">
                <a16:creationId xmlns:a16="http://schemas.microsoft.com/office/drawing/2014/main" id="{0D6A102B-44DD-450B-8C2B-718D184C2DE5}"/>
              </a:ext>
            </a:extLst>
          </p:cNvPr>
          <p:cNvSpPr>
            <a:spLocks noGrp="1"/>
          </p:cNvSpPr>
          <p:nvPr>
            <p:ph type="body" sz="quarter" idx="13"/>
          </p:nvPr>
        </p:nvSpPr>
        <p:spPr/>
        <p:txBody>
          <a:bodyPr/>
          <a:lstStyle/>
          <a:p>
            <a:r>
              <a:rPr lang="en-GB"/>
              <a:t>01</a:t>
            </a:r>
          </a:p>
        </p:txBody>
      </p:sp>
      <p:sp>
        <p:nvSpPr>
          <p:cNvPr id="4" name="Text Placeholder 1">
            <a:extLst>
              <a:ext uri="{FF2B5EF4-FFF2-40B4-BE49-F238E27FC236}">
                <a16:creationId xmlns:a16="http://schemas.microsoft.com/office/drawing/2014/main" id="{D2E10CBF-0DD8-47B5-81A1-63D5550C21E9}"/>
              </a:ext>
            </a:extLst>
          </p:cNvPr>
          <p:cNvSpPr txBox="1">
            <a:spLocks/>
          </p:cNvSpPr>
          <p:nvPr/>
        </p:nvSpPr>
        <p:spPr>
          <a:xfrm>
            <a:off x="7125352" y="4555928"/>
            <a:ext cx="4550711" cy="1241557"/>
          </a:xfrm>
          <a:prstGeom prst="rect">
            <a:avLst/>
          </a:prstGeom>
        </p:spPr>
        <p:txBody>
          <a:bodyPr vert="horz" lIns="0" tIns="0" rIns="0" bIns="0" rtlCol="0" anchor="t">
            <a:normAutofit lnSpcReduction="10000"/>
          </a:bodyPr>
          <a:lstStyle>
            <a:lvl1pPr marL="0" indent="0" algn="l" defTabSz="914400" rtl="0" eaLnBrk="1" latinLnBrk="0" hangingPunct="1">
              <a:lnSpc>
                <a:spcPct val="90000"/>
              </a:lnSpc>
              <a:spcBef>
                <a:spcPts val="1000"/>
              </a:spcBef>
              <a:buClr>
                <a:srgbClr val="002062"/>
              </a:buClr>
              <a:buFont typeface="Arial" panose="020B0604020202020204" pitchFamily="34" charset="0"/>
              <a:buNone/>
              <a:defRPr sz="44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3200" b="1">
                <a:solidFill>
                  <a:schemeClr val="tx1"/>
                </a:solidFill>
                <a:ea typeface="+mj-lt"/>
                <a:cs typeface="+mj-lt"/>
              </a:rPr>
              <a:t>Anila Khan</a:t>
            </a:r>
            <a:endParaRPr lang="en-US" sz="3200">
              <a:solidFill>
                <a:schemeClr val="tx1"/>
              </a:solidFill>
              <a:ea typeface="+mj-lt"/>
              <a:cs typeface="+mj-lt"/>
            </a:endParaRPr>
          </a:p>
          <a:p>
            <a:pPr>
              <a:spcBef>
                <a:spcPts val="600"/>
              </a:spcBef>
            </a:pPr>
            <a:r>
              <a:rPr lang="en-US" sz="2400" i="1">
                <a:solidFill>
                  <a:schemeClr val="tx1"/>
                </a:solidFill>
                <a:ea typeface="+mj-lt"/>
                <a:cs typeface="+mj-lt"/>
              </a:rPr>
              <a:t>Socio-Cultural Counsellor</a:t>
            </a:r>
          </a:p>
          <a:p>
            <a:pPr>
              <a:spcBef>
                <a:spcPts val="600"/>
              </a:spcBef>
            </a:pPr>
            <a:r>
              <a:rPr lang="en-US" sz="2400" i="1">
                <a:solidFill>
                  <a:schemeClr val="tx1"/>
                </a:solidFill>
                <a:ea typeface="+mj-lt"/>
                <a:cs typeface="+mj-lt"/>
              </a:rPr>
              <a:t>UK Mission to ASEAN</a:t>
            </a:r>
            <a:endParaRPr lang="en-US">
              <a:solidFill>
                <a:schemeClr val="tx1"/>
              </a:solidFill>
              <a:ea typeface="+mj-lt"/>
              <a:cs typeface="+mj-lt"/>
            </a:endParaRPr>
          </a:p>
        </p:txBody>
      </p:sp>
    </p:spTree>
    <p:extLst>
      <p:ext uri="{BB962C8B-B14F-4D97-AF65-F5344CB8AC3E}">
        <p14:creationId xmlns:p14="http://schemas.microsoft.com/office/powerpoint/2010/main" val="2047657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EEDFD8-6013-4580-BBA8-81D49D6842AB}"/>
              </a:ext>
            </a:extLst>
          </p:cNvPr>
          <p:cNvSpPr>
            <a:spLocks noGrp="1"/>
          </p:cNvSpPr>
          <p:nvPr>
            <p:ph type="body" sz="quarter" idx="10"/>
          </p:nvPr>
        </p:nvSpPr>
        <p:spPr>
          <a:xfrm>
            <a:off x="7347366" y="3560198"/>
            <a:ext cx="3503533" cy="395287"/>
          </a:xfrm>
        </p:spPr>
        <p:txBody>
          <a:bodyPr/>
          <a:lstStyle/>
          <a:p>
            <a:r>
              <a:rPr lang="en-GB"/>
              <a:t>aseangtf@ukpact.co.uk</a:t>
            </a:r>
          </a:p>
        </p:txBody>
      </p:sp>
    </p:spTree>
    <p:extLst>
      <p:ext uri="{BB962C8B-B14F-4D97-AF65-F5344CB8AC3E}">
        <p14:creationId xmlns:p14="http://schemas.microsoft.com/office/powerpoint/2010/main" val="24392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EAF6F-18BA-6906-13BD-BC9C57E1CFE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48D1EE-5C86-73EE-4886-E175777CC481}"/>
              </a:ext>
            </a:extLst>
          </p:cNvPr>
          <p:cNvSpPr>
            <a:spLocks noGrp="1"/>
          </p:cNvSpPr>
          <p:nvPr>
            <p:ph type="body" sz="quarter" idx="12"/>
          </p:nvPr>
        </p:nvSpPr>
        <p:spPr>
          <a:xfrm>
            <a:off x="7125352" y="2620652"/>
            <a:ext cx="5066648" cy="1454955"/>
          </a:xfrm>
        </p:spPr>
        <p:txBody>
          <a:bodyPr anchor="b">
            <a:normAutofit/>
          </a:bodyPr>
          <a:lstStyle/>
          <a:p>
            <a:r>
              <a:rPr lang="en-GB" b="1"/>
              <a:t>Opening Remarks</a:t>
            </a:r>
          </a:p>
        </p:txBody>
      </p:sp>
      <p:sp>
        <p:nvSpPr>
          <p:cNvPr id="3" name="Text Placeholder 2">
            <a:extLst>
              <a:ext uri="{FF2B5EF4-FFF2-40B4-BE49-F238E27FC236}">
                <a16:creationId xmlns:a16="http://schemas.microsoft.com/office/drawing/2014/main" id="{E8966C25-2494-1FEC-6F83-DCFE494F4A32}"/>
              </a:ext>
            </a:extLst>
          </p:cNvPr>
          <p:cNvSpPr>
            <a:spLocks noGrp="1"/>
          </p:cNvSpPr>
          <p:nvPr>
            <p:ph type="body" sz="quarter" idx="13"/>
          </p:nvPr>
        </p:nvSpPr>
        <p:spPr/>
        <p:txBody>
          <a:bodyPr/>
          <a:lstStyle/>
          <a:p>
            <a:r>
              <a:rPr lang="en-GB"/>
              <a:t>02</a:t>
            </a:r>
          </a:p>
        </p:txBody>
      </p:sp>
      <p:sp>
        <p:nvSpPr>
          <p:cNvPr id="5" name="Text Placeholder 1">
            <a:extLst>
              <a:ext uri="{FF2B5EF4-FFF2-40B4-BE49-F238E27FC236}">
                <a16:creationId xmlns:a16="http://schemas.microsoft.com/office/drawing/2014/main" id="{40BE3705-1A10-7ADC-F79B-C9834E79087F}"/>
              </a:ext>
            </a:extLst>
          </p:cNvPr>
          <p:cNvSpPr txBox="1">
            <a:spLocks/>
          </p:cNvSpPr>
          <p:nvPr/>
        </p:nvSpPr>
        <p:spPr>
          <a:xfrm>
            <a:off x="7125352" y="4555928"/>
            <a:ext cx="5064831" cy="1461894"/>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Clr>
                <a:srgbClr val="002062"/>
              </a:buClr>
              <a:buFont typeface="Arial" panose="020B0604020202020204" pitchFamily="34" charset="0"/>
              <a:buNone/>
              <a:defRPr sz="44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2800" b="1">
                <a:solidFill>
                  <a:schemeClr val="tx1"/>
                </a:solidFill>
                <a:ea typeface="+mj-lt"/>
                <a:cs typeface="+mj-lt"/>
              </a:rPr>
              <a:t>Dr. Pham Quang Minh,</a:t>
            </a:r>
          </a:p>
          <a:p>
            <a:pPr>
              <a:spcBef>
                <a:spcPts val="600"/>
              </a:spcBef>
            </a:pPr>
            <a:r>
              <a:rPr lang="en-US" sz="1900" i="1">
                <a:solidFill>
                  <a:schemeClr val="tx1"/>
                </a:solidFill>
                <a:ea typeface="+mj-lt"/>
                <a:cs typeface="+mj-lt"/>
              </a:rPr>
              <a:t>Head of Food, Agriculture and Forestry Division,</a:t>
            </a:r>
            <a:endParaRPr lang="en-US" sz="1900">
              <a:solidFill>
                <a:schemeClr val="tx1"/>
              </a:solidFill>
              <a:ea typeface="+mj-lt"/>
              <a:cs typeface="+mj-lt"/>
            </a:endParaRPr>
          </a:p>
          <a:p>
            <a:pPr>
              <a:spcBef>
                <a:spcPts val="600"/>
              </a:spcBef>
            </a:pPr>
            <a:r>
              <a:rPr lang="en-US" sz="1800" i="1">
                <a:solidFill>
                  <a:schemeClr val="tx1"/>
                </a:solidFill>
                <a:ea typeface="+mj-lt"/>
                <a:cs typeface="+mj-lt"/>
              </a:rPr>
              <a:t>ASEAN Secretariat</a:t>
            </a:r>
            <a:endParaRPr lang="en-US" sz="1800">
              <a:solidFill>
                <a:schemeClr val="tx1"/>
              </a:solidFill>
              <a:ea typeface="+mj-lt"/>
              <a:cs typeface="+mj-lt"/>
            </a:endParaRPr>
          </a:p>
        </p:txBody>
      </p:sp>
    </p:spTree>
    <p:extLst>
      <p:ext uri="{BB962C8B-B14F-4D97-AF65-F5344CB8AC3E}">
        <p14:creationId xmlns:p14="http://schemas.microsoft.com/office/powerpoint/2010/main" val="1184073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4D6AB-1351-4777-901A-0F8A6AC67465}"/>
              </a:ext>
            </a:extLst>
          </p:cNvPr>
          <p:cNvSpPr>
            <a:spLocks noGrp="1"/>
          </p:cNvSpPr>
          <p:nvPr>
            <p:ph type="body" sz="quarter" idx="12"/>
          </p:nvPr>
        </p:nvSpPr>
        <p:spPr>
          <a:xfrm>
            <a:off x="7125352" y="2620652"/>
            <a:ext cx="5066648" cy="1454955"/>
          </a:xfrm>
        </p:spPr>
        <p:txBody>
          <a:bodyPr anchor="b">
            <a:normAutofit/>
          </a:bodyPr>
          <a:lstStyle/>
          <a:p>
            <a:r>
              <a:rPr lang="en-GB" b="1"/>
              <a:t>Introduction to ASEAN-UK GTF</a:t>
            </a:r>
          </a:p>
        </p:txBody>
      </p:sp>
      <p:sp>
        <p:nvSpPr>
          <p:cNvPr id="3" name="Text Placeholder 2">
            <a:extLst>
              <a:ext uri="{FF2B5EF4-FFF2-40B4-BE49-F238E27FC236}">
                <a16:creationId xmlns:a16="http://schemas.microsoft.com/office/drawing/2014/main" id="{0D6A102B-44DD-450B-8C2B-718D184C2DE5}"/>
              </a:ext>
            </a:extLst>
          </p:cNvPr>
          <p:cNvSpPr>
            <a:spLocks noGrp="1"/>
          </p:cNvSpPr>
          <p:nvPr>
            <p:ph type="body" sz="quarter" idx="13"/>
          </p:nvPr>
        </p:nvSpPr>
        <p:spPr/>
        <p:txBody>
          <a:bodyPr/>
          <a:lstStyle/>
          <a:p>
            <a:r>
              <a:rPr lang="en-GB"/>
              <a:t>03</a:t>
            </a:r>
          </a:p>
        </p:txBody>
      </p:sp>
      <p:sp>
        <p:nvSpPr>
          <p:cNvPr id="6" name="Text Placeholder 1">
            <a:extLst>
              <a:ext uri="{FF2B5EF4-FFF2-40B4-BE49-F238E27FC236}">
                <a16:creationId xmlns:a16="http://schemas.microsoft.com/office/drawing/2014/main" id="{7D536E8F-8377-4FEF-2380-C03378DCC1D5}"/>
              </a:ext>
            </a:extLst>
          </p:cNvPr>
          <p:cNvSpPr txBox="1">
            <a:spLocks/>
          </p:cNvSpPr>
          <p:nvPr/>
        </p:nvSpPr>
        <p:spPr>
          <a:xfrm>
            <a:off x="7125352" y="4555928"/>
            <a:ext cx="4550711" cy="1241557"/>
          </a:xfrm>
          <a:prstGeom prst="rect">
            <a:avLst/>
          </a:prstGeom>
        </p:spPr>
        <p:txBody>
          <a:bodyPr vert="horz" lIns="0" tIns="0" rIns="0" bIns="0" rtlCol="0" anchor="t">
            <a:normAutofit lnSpcReduction="10000"/>
          </a:bodyPr>
          <a:lstStyle>
            <a:lvl1pPr marL="0" indent="0" algn="l" defTabSz="914400" rtl="0" eaLnBrk="1" latinLnBrk="0" hangingPunct="1">
              <a:lnSpc>
                <a:spcPct val="90000"/>
              </a:lnSpc>
              <a:spcBef>
                <a:spcPts val="1000"/>
              </a:spcBef>
              <a:buClr>
                <a:srgbClr val="002062"/>
              </a:buClr>
              <a:buFont typeface="Arial" panose="020B0604020202020204" pitchFamily="34" charset="0"/>
              <a:buNone/>
              <a:defRPr sz="44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3200" b="1">
                <a:solidFill>
                  <a:schemeClr val="tx1"/>
                </a:solidFill>
                <a:ea typeface="+mj-lt"/>
                <a:cs typeface="+mj-lt"/>
              </a:rPr>
              <a:t>Edwin </a:t>
            </a:r>
            <a:r>
              <a:rPr lang="en-GB" sz="3200" b="1" err="1">
                <a:solidFill>
                  <a:schemeClr val="tx1"/>
                </a:solidFill>
                <a:ea typeface="+mj-lt"/>
                <a:cs typeface="+mj-lt"/>
              </a:rPr>
              <a:t>Gultom</a:t>
            </a:r>
          </a:p>
          <a:p>
            <a:pPr>
              <a:spcBef>
                <a:spcPts val="600"/>
              </a:spcBef>
            </a:pPr>
            <a:r>
              <a:rPr lang="en-US" sz="2400" i="1" err="1">
                <a:solidFill>
                  <a:schemeClr val="tx1"/>
                </a:solidFill>
                <a:ea typeface="+mj-lt"/>
                <a:cs typeface="+mj-lt"/>
              </a:rPr>
              <a:t>Programme</a:t>
            </a:r>
            <a:r>
              <a:rPr lang="en-US" sz="2400" i="1">
                <a:solidFill>
                  <a:schemeClr val="tx1"/>
                </a:solidFill>
                <a:ea typeface="+mj-lt"/>
                <a:cs typeface="+mj-lt"/>
              </a:rPr>
              <a:t> Manager,</a:t>
            </a:r>
            <a:endParaRPr lang="en-US" sz="2400">
              <a:solidFill>
                <a:schemeClr val="tx1"/>
              </a:solidFill>
              <a:ea typeface="+mj-lt"/>
              <a:cs typeface="+mj-lt"/>
            </a:endParaRPr>
          </a:p>
          <a:p>
            <a:pPr>
              <a:spcBef>
                <a:spcPts val="600"/>
              </a:spcBef>
            </a:pPr>
            <a:r>
              <a:rPr lang="en-US" sz="2400" i="1">
                <a:solidFill>
                  <a:schemeClr val="tx1"/>
                </a:solidFill>
                <a:ea typeface="+mj-lt"/>
                <a:cs typeface="+mj-lt"/>
              </a:rPr>
              <a:t>UK Mission to ASEAN</a:t>
            </a:r>
            <a:endParaRPr lang="en-US">
              <a:solidFill>
                <a:schemeClr val="tx1"/>
              </a:solidFill>
              <a:ea typeface="+mj-lt"/>
              <a:cs typeface="+mj-lt"/>
            </a:endParaRPr>
          </a:p>
        </p:txBody>
      </p:sp>
    </p:spTree>
    <p:extLst>
      <p:ext uri="{BB962C8B-B14F-4D97-AF65-F5344CB8AC3E}">
        <p14:creationId xmlns:p14="http://schemas.microsoft.com/office/powerpoint/2010/main" val="8561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2AB2E-3FC2-8AF1-77F2-3D60CF0CC3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3DBB47D-9F63-20C2-B077-BC9DCE132A66}"/>
              </a:ext>
            </a:extLst>
          </p:cNvPr>
          <p:cNvSpPr>
            <a:spLocks noGrp="1"/>
          </p:cNvSpPr>
          <p:nvPr>
            <p:ph type="body" sz="quarter" idx="11"/>
          </p:nvPr>
        </p:nvSpPr>
        <p:spPr/>
        <p:txBody>
          <a:bodyPr/>
          <a:lstStyle/>
          <a:p>
            <a:r>
              <a:rPr lang="en-GB"/>
              <a:t>ASEAN-UK Green Transition Fund (GTF)</a:t>
            </a:r>
            <a:endParaRPr lang="en-US"/>
          </a:p>
        </p:txBody>
      </p:sp>
      <p:sp>
        <p:nvSpPr>
          <p:cNvPr id="10" name="Text Placeholder 3">
            <a:extLst>
              <a:ext uri="{FF2B5EF4-FFF2-40B4-BE49-F238E27FC236}">
                <a16:creationId xmlns:a16="http://schemas.microsoft.com/office/drawing/2014/main" id="{9419B6A8-7708-1446-9D9F-8463BF5B490B}"/>
              </a:ext>
            </a:extLst>
          </p:cNvPr>
          <p:cNvSpPr>
            <a:spLocks noGrp="1"/>
          </p:cNvSpPr>
          <p:nvPr>
            <p:ph type="body" sz="quarter" idx="14"/>
          </p:nvPr>
        </p:nvSpPr>
        <p:spPr>
          <a:xfrm>
            <a:off x="515937" y="962526"/>
            <a:ext cx="11160125" cy="966130"/>
          </a:xfrm>
        </p:spPr>
        <p:txBody>
          <a:bodyPr>
            <a:normAutofit/>
          </a:bodyPr>
          <a:lstStyle/>
          <a:p>
            <a:pPr>
              <a:lnSpc>
                <a:spcPts val="2500"/>
              </a:lnSpc>
              <a:spcBef>
                <a:spcPts val="0"/>
              </a:spcBef>
            </a:pPr>
            <a:r>
              <a:rPr lang="en-GB" b="0"/>
              <a:t>UK's flagship climate initiative, committing up to GBP 40 million from 2024 to 2029. This ambitious programme aims </a:t>
            </a:r>
            <a:r>
              <a:rPr lang="en-GB"/>
              <a:t>to accelerate ASEAN's transition to a clean, climate-resilient economy, supporting green economic growth, and improving livelihoods of vulnerable people.</a:t>
            </a:r>
          </a:p>
        </p:txBody>
      </p:sp>
      <p:sp>
        <p:nvSpPr>
          <p:cNvPr id="11" name="Content Placeholder 2">
            <a:extLst>
              <a:ext uri="{FF2B5EF4-FFF2-40B4-BE49-F238E27FC236}">
                <a16:creationId xmlns:a16="http://schemas.microsoft.com/office/drawing/2014/main" id="{730740B3-7EC0-DEB2-3BAC-25988AE6756A}"/>
              </a:ext>
            </a:extLst>
          </p:cNvPr>
          <p:cNvSpPr txBox="1">
            <a:spLocks/>
          </p:cNvSpPr>
          <p:nvPr/>
        </p:nvSpPr>
        <p:spPr>
          <a:xfrm>
            <a:off x="515939" y="2380957"/>
            <a:ext cx="5452242" cy="4720558"/>
          </a:xfrm>
          <a:prstGeom prst="rect">
            <a:avLst/>
          </a:prstGeom>
        </p:spPr>
        <p:txBody>
          <a:bodyPr vert="horz" lIns="0" tIns="0" rIns="0" bIns="0" numCol="1" spcCol="540000" rtlCol="0" anchor="t">
            <a:normAutofit/>
          </a:bodyPr>
          <a:lstStyle>
            <a:lvl1pPr marL="0" indent="0" algn="l" defTabSz="914400" rtl="0" eaLnBrk="1" latinLnBrk="0" hangingPunct="1">
              <a:lnSpc>
                <a:spcPct val="90000"/>
              </a:lnSpc>
              <a:spcBef>
                <a:spcPts val="1000"/>
              </a:spcBef>
              <a:buClr>
                <a:srgbClr val="002062"/>
              </a:buClr>
              <a:buFont typeface="Arial" panose="020B0604020202020204" pitchFamily="34" charset="0"/>
              <a:buNone/>
              <a:defRPr sz="1800" b="0" i="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accent3"/>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accent4"/>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solidFill>
                  <a:schemeClr val="accent2"/>
                </a:solidFill>
                <a:latin typeface="Muli Black"/>
                <a:cs typeface="Arial"/>
              </a:rPr>
              <a:t>Our objectives:</a:t>
            </a:r>
            <a:endParaRPr lang="en-GB" b="1">
              <a:solidFill>
                <a:schemeClr val="accent2"/>
              </a:solidFill>
              <a:latin typeface="Muli Black" panose="00000A00000000000000" pitchFamily="2" charset="0"/>
            </a:endParaRPr>
          </a:p>
          <a:p>
            <a:pPr marL="285750" indent="-285750">
              <a:lnSpc>
                <a:spcPct val="100000"/>
              </a:lnSpc>
              <a:buClr>
                <a:schemeClr val="accent1"/>
              </a:buClr>
              <a:buFont typeface="Arial" panose="020B0604020202020204" pitchFamily="34" charset="0"/>
              <a:buChar char="•"/>
            </a:pPr>
            <a:r>
              <a:rPr lang="en-US">
                <a:latin typeface="Muli"/>
                <a:cs typeface="Arial"/>
              </a:rPr>
              <a:t>Accelerate </a:t>
            </a:r>
            <a:r>
              <a:rPr lang="en-US" b="1">
                <a:latin typeface="Muli"/>
                <a:cs typeface="Arial"/>
              </a:rPr>
              <a:t>ASEAN’s clean and resilient growth </a:t>
            </a:r>
            <a:r>
              <a:rPr lang="en-US">
                <a:latin typeface="Muli"/>
                <a:cs typeface="Arial"/>
              </a:rPr>
              <a:t>by reducing emissions in key sectors, supporting green economic development across the region.</a:t>
            </a:r>
            <a:endParaRPr lang="en-GB">
              <a:latin typeface="Muli"/>
              <a:cs typeface="Arial"/>
            </a:endParaRPr>
          </a:p>
          <a:p>
            <a:pPr marL="285750" indent="-285750">
              <a:lnSpc>
                <a:spcPct val="100000"/>
              </a:lnSpc>
              <a:buClr>
                <a:schemeClr val="accent1"/>
              </a:buClr>
              <a:buFont typeface="Arial" panose="020B0604020202020204" pitchFamily="34" charset="0"/>
              <a:buChar char="•"/>
            </a:pPr>
            <a:r>
              <a:rPr lang="en-GB">
                <a:latin typeface="Muli"/>
                <a:cs typeface="Arial"/>
              </a:rPr>
              <a:t>Strengthen </a:t>
            </a:r>
            <a:r>
              <a:rPr lang="en-GB" b="1">
                <a:latin typeface="Muli"/>
                <a:cs typeface="Arial"/>
              </a:rPr>
              <a:t>climate commitments </a:t>
            </a:r>
            <a:r>
              <a:rPr lang="en-GB">
                <a:latin typeface="Muli"/>
                <a:cs typeface="Arial"/>
              </a:rPr>
              <a:t>by enhancing engagement between </a:t>
            </a:r>
            <a:r>
              <a:rPr lang="en-US">
                <a:latin typeface="Muli"/>
                <a:cs typeface="Arial"/>
              </a:rPr>
              <a:t>ASEAN Secretariat, ASEAN Member States (including Timor-Leste), the UK, and all stakeholders to achieve UNFCCC goals</a:t>
            </a:r>
            <a:endParaRPr lang="en-GB" b="1">
              <a:latin typeface="Muli"/>
              <a:cs typeface="Arial"/>
            </a:endParaRPr>
          </a:p>
          <a:p>
            <a:pPr marL="285750" indent="-285750">
              <a:lnSpc>
                <a:spcPct val="100000"/>
              </a:lnSpc>
              <a:buClr>
                <a:schemeClr val="accent1"/>
              </a:buClr>
              <a:buFont typeface="Arial" panose="020B0604020202020204" pitchFamily="34" charset="0"/>
              <a:buChar char="•"/>
            </a:pPr>
            <a:r>
              <a:rPr lang="en-US">
                <a:latin typeface="Muli"/>
                <a:cs typeface="Arial"/>
              </a:rPr>
              <a:t>Support </a:t>
            </a:r>
            <a:r>
              <a:rPr lang="en-US" b="1">
                <a:latin typeface="Muli"/>
                <a:cs typeface="Arial"/>
              </a:rPr>
              <a:t>Multilateral Efforts </a:t>
            </a:r>
            <a:r>
              <a:rPr lang="en-US">
                <a:latin typeface="Muli"/>
                <a:cs typeface="Arial"/>
              </a:rPr>
              <a:t>by funding projects </a:t>
            </a:r>
            <a:r>
              <a:rPr lang="en-US" b="1">
                <a:latin typeface="Muli"/>
                <a:cs typeface="Arial"/>
              </a:rPr>
              <a:t>committed by AMS </a:t>
            </a:r>
            <a:r>
              <a:rPr lang="en-US">
                <a:latin typeface="Muli"/>
                <a:cs typeface="Arial"/>
              </a:rPr>
              <a:t>via ASEAN and </a:t>
            </a:r>
            <a:r>
              <a:rPr lang="en-US" b="1">
                <a:latin typeface="Muli"/>
                <a:cs typeface="Arial"/>
              </a:rPr>
              <a:t>manifested in ASEAN’s strategic documents.</a:t>
            </a:r>
            <a:endParaRPr lang="en-GB" b="1">
              <a:latin typeface="Muli" panose="00000500000000000000" pitchFamily="2" charset="0"/>
            </a:endParaRPr>
          </a:p>
          <a:p>
            <a:pPr>
              <a:lnSpc>
                <a:spcPct val="100000"/>
              </a:lnSpc>
              <a:buClr>
                <a:schemeClr val="accent1"/>
              </a:buClr>
            </a:pPr>
            <a:endParaRPr lang="en-GB">
              <a:latin typeface="Muli" panose="00000500000000000000" pitchFamily="2" charset="0"/>
            </a:endParaRPr>
          </a:p>
          <a:p>
            <a:endParaRPr lang="en-GB"/>
          </a:p>
          <a:p>
            <a:endParaRPr lang="en-GB"/>
          </a:p>
        </p:txBody>
      </p:sp>
      <p:sp>
        <p:nvSpPr>
          <p:cNvPr id="12" name="TextBox 11">
            <a:extLst>
              <a:ext uri="{FF2B5EF4-FFF2-40B4-BE49-F238E27FC236}">
                <a16:creationId xmlns:a16="http://schemas.microsoft.com/office/drawing/2014/main" id="{0E2F0F9F-A3C0-9F16-10A3-38645A8FC3D8}"/>
              </a:ext>
            </a:extLst>
          </p:cNvPr>
          <p:cNvSpPr txBox="1"/>
          <p:nvPr/>
        </p:nvSpPr>
        <p:spPr>
          <a:xfrm>
            <a:off x="6331968" y="2380957"/>
            <a:ext cx="5570229" cy="2877711"/>
          </a:xfrm>
          <a:prstGeom prst="rect">
            <a:avLst/>
          </a:prstGeom>
          <a:noFill/>
        </p:spPr>
        <p:txBody>
          <a:bodyPr wrap="square" lIns="0" tIns="0" rIns="0" bIns="0" anchor="t">
            <a:spAutoFit/>
          </a:bodyPr>
          <a:lstStyle/>
          <a:p>
            <a:pPr>
              <a:lnSpc>
                <a:spcPct val="100000"/>
              </a:lnSpc>
              <a:buClr>
                <a:schemeClr val="accent1"/>
              </a:buClr>
            </a:pPr>
            <a:r>
              <a:rPr lang="en-GB" b="1">
                <a:solidFill>
                  <a:schemeClr val="accent2"/>
                </a:solidFill>
                <a:latin typeface="Muli Black"/>
              </a:rPr>
              <a:t>Our actions:</a:t>
            </a:r>
          </a:p>
          <a:p>
            <a:pPr marL="285750" indent="-285750">
              <a:spcBef>
                <a:spcPts val="1000"/>
              </a:spcBef>
              <a:buClr>
                <a:schemeClr val="accent1"/>
              </a:buClr>
              <a:buFont typeface="Arial" panose="020B0604020202020204" pitchFamily="34" charset="0"/>
              <a:buChar char="•"/>
            </a:pPr>
            <a:r>
              <a:rPr lang="en-GB" sz="1800" b="1">
                <a:latin typeface="Muli"/>
              </a:rPr>
              <a:t>Collaborating with ASEAN </a:t>
            </a:r>
            <a:r>
              <a:rPr lang="en-GB" sz="1800">
                <a:latin typeface="Muli"/>
              </a:rPr>
              <a:t>to enhance the capabilities of key institutions for </a:t>
            </a:r>
            <a:r>
              <a:rPr lang="en-GB" sz="1800" b="1">
                <a:latin typeface="Muli"/>
              </a:rPr>
              <a:t>effective emission reduction </a:t>
            </a:r>
            <a:r>
              <a:rPr lang="en-GB" sz="1800">
                <a:latin typeface="Muli"/>
              </a:rPr>
              <a:t>and inclusive economic growth </a:t>
            </a:r>
          </a:p>
          <a:p>
            <a:pPr marL="285750" indent="-285750">
              <a:lnSpc>
                <a:spcPct val="100000"/>
              </a:lnSpc>
              <a:spcBef>
                <a:spcPts val="1000"/>
              </a:spcBef>
              <a:buClr>
                <a:schemeClr val="accent1"/>
              </a:buClr>
              <a:buFont typeface="Arial" panose="020B0604020202020204" pitchFamily="34" charset="0"/>
              <a:buChar char="•"/>
            </a:pPr>
            <a:r>
              <a:rPr lang="en-GB" sz="1800">
                <a:latin typeface="Muli"/>
              </a:rPr>
              <a:t>Addressing barriers and constraints to </a:t>
            </a:r>
            <a:r>
              <a:rPr lang="en-GB" sz="1800" b="1">
                <a:latin typeface="Muli"/>
              </a:rPr>
              <a:t>clean growth </a:t>
            </a:r>
            <a:r>
              <a:rPr lang="en-GB" sz="1800">
                <a:latin typeface="Muli"/>
              </a:rPr>
              <a:t>and</a:t>
            </a:r>
            <a:r>
              <a:rPr lang="en-GB" sz="1800" b="1">
                <a:latin typeface="Muli"/>
              </a:rPr>
              <a:t> </a:t>
            </a:r>
            <a:r>
              <a:rPr lang="en-GB" sz="1800">
                <a:latin typeface="Muli"/>
              </a:rPr>
              <a:t>unlock opportunities for </a:t>
            </a:r>
            <a:r>
              <a:rPr lang="en-GB" sz="1800" b="1">
                <a:latin typeface="Muli"/>
              </a:rPr>
              <a:t>greater climate ambition</a:t>
            </a:r>
          </a:p>
          <a:p>
            <a:pPr marL="285750" indent="-285750">
              <a:spcBef>
                <a:spcPts val="1000"/>
              </a:spcBef>
              <a:buClr>
                <a:schemeClr val="accent1"/>
              </a:buClr>
              <a:buFont typeface="Arial" panose="020B0604020202020204" pitchFamily="34" charset="0"/>
              <a:buChar char="•"/>
            </a:pPr>
            <a:r>
              <a:rPr lang="en-GB">
                <a:latin typeface="Muli"/>
              </a:rPr>
              <a:t>E</a:t>
            </a:r>
            <a:r>
              <a:rPr lang="en-GB" sz="1800">
                <a:latin typeface="Muli"/>
              </a:rPr>
              <a:t>nabling </a:t>
            </a:r>
            <a:r>
              <a:rPr lang="en-GB">
                <a:latin typeface="Muli"/>
              </a:rPr>
              <a:t>and debottlenecking </a:t>
            </a:r>
            <a:r>
              <a:rPr lang="en-GB" sz="1800" b="1">
                <a:latin typeface="Muli"/>
              </a:rPr>
              <a:t>access to climate finance and accelerating mitigation actions </a:t>
            </a:r>
            <a:r>
              <a:rPr lang="en-GB" sz="1800">
                <a:latin typeface="Muli"/>
              </a:rPr>
              <a:t>in ASEAN, including Timor Leste</a:t>
            </a:r>
          </a:p>
        </p:txBody>
      </p:sp>
    </p:spTree>
    <p:extLst>
      <p:ext uri="{BB962C8B-B14F-4D97-AF65-F5344CB8AC3E}">
        <p14:creationId xmlns:p14="http://schemas.microsoft.com/office/powerpoint/2010/main" val="3748657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7E062-64D9-688C-F04B-EB4D7CB89A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132A3B5-3CC5-F216-4C93-4F016CB1A3C9}"/>
              </a:ext>
            </a:extLst>
          </p:cNvPr>
          <p:cNvSpPr>
            <a:spLocks noGrp="1"/>
          </p:cNvSpPr>
          <p:nvPr>
            <p:ph type="body" sz="quarter" idx="11"/>
          </p:nvPr>
        </p:nvSpPr>
        <p:spPr>
          <a:xfrm>
            <a:off x="515936" y="749301"/>
            <a:ext cx="11160125" cy="413250"/>
          </a:xfrm>
        </p:spPr>
        <p:txBody>
          <a:bodyPr/>
          <a:lstStyle/>
          <a:p>
            <a:r>
              <a:rPr lang="en-GB"/>
              <a:t>The pillars of the ASEAN-UK GTF</a:t>
            </a:r>
            <a:endParaRPr lang="en-US"/>
          </a:p>
        </p:txBody>
      </p:sp>
      <p:sp>
        <p:nvSpPr>
          <p:cNvPr id="10" name="Oval 9">
            <a:extLst>
              <a:ext uri="{FF2B5EF4-FFF2-40B4-BE49-F238E27FC236}">
                <a16:creationId xmlns:a16="http://schemas.microsoft.com/office/drawing/2014/main" id="{3ADC5EBE-80D4-6377-12A5-E7FB8A5AD850}"/>
              </a:ext>
            </a:extLst>
          </p:cNvPr>
          <p:cNvSpPr/>
          <p:nvPr/>
        </p:nvSpPr>
        <p:spPr>
          <a:xfrm>
            <a:off x="1193755" y="1713958"/>
            <a:ext cx="413250" cy="4132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latin typeface="Arial" panose="020B0604020202020204" pitchFamily="34" charset="0"/>
                <a:cs typeface="Arial" panose="020B0604020202020204" pitchFamily="34" charset="0"/>
              </a:rPr>
              <a:t>I</a:t>
            </a:r>
          </a:p>
        </p:txBody>
      </p:sp>
      <p:sp>
        <p:nvSpPr>
          <p:cNvPr id="11" name="Oval 10">
            <a:extLst>
              <a:ext uri="{FF2B5EF4-FFF2-40B4-BE49-F238E27FC236}">
                <a16:creationId xmlns:a16="http://schemas.microsoft.com/office/drawing/2014/main" id="{87DDD856-8B54-A4E7-6390-CAAAF9162955}"/>
              </a:ext>
            </a:extLst>
          </p:cNvPr>
          <p:cNvSpPr/>
          <p:nvPr/>
        </p:nvSpPr>
        <p:spPr>
          <a:xfrm>
            <a:off x="3516560" y="1669767"/>
            <a:ext cx="413250" cy="4132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latin typeface="Arial" panose="020B0604020202020204" pitchFamily="34" charset="0"/>
                <a:cs typeface="Arial" panose="020B0604020202020204" pitchFamily="34" charset="0"/>
              </a:rPr>
              <a:t>II</a:t>
            </a:r>
          </a:p>
        </p:txBody>
      </p:sp>
      <p:sp>
        <p:nvSpPr>
          <p:cNvPr id="12" name="Oval 11">
            <a:extLst>
              <a:ext uri="{FF2B5EF4-FFF2-40B4-BE49-F238E27FC236}">
                <a16:creationId xmlns:a16="http://schemas.microsoft.com/office/drawing/2014/main" id="{9919B505-7E3F-0475-8005-C01A0BDA6F5D}"/>
              </a:ext>
            </a:extLst>
          </p:cNvPr>
          <p:cNvSpPr/>
          <p:nvPr/>
        </p:nvSpPr>
        <p:spPr>
          <a:xfrm>
            <a:off x="5875088" y="1713958"/>
            <a:ext cx="413250" cy="4132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latin typeface="Arial" panose="020B0604020202020204" pitchFamily="34" charset="0"/>
                <a:cs typeface="Arial" panose="020B0604020202020204" pitchFamily="34" charset="0"/>
              </a:rPr>
              <a:t>III</a:t>
            </a:r>
          </a:p>
        </p:txBody>
      </p:sp>
      <p:sp>
        <p:nvSpPr>
          <p:cNvPr id="13" name="Oval 12">
            <a:extLst>
              <a:ext uri="{FF2B5EF4-FFF2-40B4-BE49-F238E27FC236}">
                <a16:creationId xmlns:a16="http://schemas.microsoft.com/office/drawing/2014/main" id="{54C2A09C-07D9-B5A2-1C97-5289181C90B4}"/>
              </a:ext>
            </a:extLst>
          </p:cNvPr>
          <p:cNvSpPr/>
          <p:nvPr/>
        </p:nvSpPr>
        <p:spPr>
          <a:xfrm>
            <a:off x="8230145" y="1713958"/>
            <a:ext cx="413250" cy="4132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Arial" panose="020B0604020202020204" pitchFamily="34" charset="0"/>
                <a:cs typeface="Arial" panose="020B0604020202020204" pitchFamily="34" charset="0"/>
              </a:rPr>
              <a:t>IV</a:t>
            </a:r>
          </a:p>
        </p:txBody>
      </p:sp>
      <p:sp>
        <p:nvSpPr>
          <p:cNvPr id="14" name="Oval 13">
            <a:extLst>
              <a:ext uri="{FF2B5EF4-FFF2-40B4-BE49-F238E27FC236}">
                <a16:creationId xmlns:a16="http://schemas.microsoft.com/office/drawing/2014/main" id="{689B13A5-D64E-9FE6-5CE6-BC75BC74080A}"/>
              </a:ext>
            </a:extLst>
          </p:cNvPr>
          <p:cNvSpPr/>
          <p:nvPr/>
        </p:nvSpPr>
        <p:spPr>
          <a:xfrm>
            <a:off x="10452398" y="1713958"/>
            <a:ext cx="413250" cy="4132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latin typeface="Arial" panose="020B0604020202020204" pitchFamily="34" charset="0"/>
                <a:cs typeface="Arial" panose="020B0604020202020204" pitchFamily="34" charset="0"/>
              </a:rPr>
              <a:t>V</a:t>
            </a:r>
          </a:p>
        </p:txBody>
      </p:sp>
      <p:graphicFrame>
        <p:nvGraphicFramePr>
          <p:cNvPr id="8" name="Table 7">
            <a:extLst>
              <a:ext uri="{FF2B5EF4-FFF2-40B4-BE49-F238E27FC236}">
                <a16:creationId xmlns:a16="http://schemas.microsoft.com/office/drawing/2014/main" id="{534EBA91-05E2-1DE4-3A74-2FB306248F6D}"/>
              </a:ext>
            </a:extLst>
          </p:cNvPr>
          <p:cNvGraphicFramePr>
            <a:graphicFrameLocks noGrp="1"/>
          </p:cNvGraphicFramePr>
          <p:nvPr>
            <p:extLst>
              <p:ext uri="{D42A27DB-BD31-4B8C-83A1-F6EECF244321}">
                <p14:modId xmlns:p14="http://schemas.microsoft.com/office/powerpoint/2010/main" val="3175882602"/>
              </p:ext>
            </p:extLst>
          </p:nvPr>
        </p:nvGraphicFramePr>
        <p:xfrm>
          <a:off x="198822" y="4654260"/>
          <a:ext cx="11722895" cy="1683379"/>
        </p:xfrm>
        <a:graphic>
          <a:graphicData uri="http://schemas.openxmlformats.org/drawingml/2006/table">
            <a:tbl>
              <a:tblPr firstRow="1" bandRow="1">
                <a:tableStyleId>{5940675A-B579-460E-94D1-54222C63F5DA}</a:tableStyleId>
              </a:tblPr>
              <a:tblGrid>
                <a:gridCol w="2344579">
                  <a:extLst>
                    <a:ext uri="{9D8B030D-6E8A-4147-A177-3AD203B41FA5}">
                      <a16:colId xmlns:a16="http://schemas.microsoft.com/office/drawing/2014/main" val="4268033522"/>
                    </a:ext>
                  </a:extLst>
                </a:gridCol>
                <a:gridCol w="2344579">
                  <a:extLst>
                    <a:ext uri="{9D8B030D-6E8A-4147-A177-3AD203B41FA5}">
                      <a16:colId xmlns:a16="http://schemas.microsoft.com/office/drawing/2014/main" val="3360207042"/>
                    </a:ext>
                  </a:extLst>
                </a:gridCol>
                <a:gridCol w="2344579">
                  <a:extLst>
                    <a:ext uri="{9D8B030D-6E8A-4147-A177-3AD203B41FA5}">
                      <a16:colId xmlns:a16="http://schemas.microsoft.com/office/drawing/2014/main" val="3789782900"/>
                    </a:ext>
                  </a:extLst>
                </a:gridCol>
                <a:gridCol w="2344579">
                  <a:extLst>
                    <a:ext uri="{9D8B030D-6E8A-4147-A177-3AD203B41FA5}">
                      <a16:colId xmlns:a16="http://schemas.microsoft.com/office/drawing/2014/main" val="1649775814"/>
                    </a:ext>
                  </a:extLst>
                </a:gridCol>
                <a:gridCol w="2344579">
                  <a:extLst>
                    <a:ext uri="{9D8B030D-6E8A-4147-A177-3AD203B41FA5}">
                      <a16:colId xmlns:a16="http://schemas.microsoft.com/office/drawing/2014/main" val="1768671896"/>
                    </a:ext>
                  </a:extLst>
                </a:gridCol>
              </a:tblGrid>
              <a:tr h="16833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FFFFFF"/>
                          </a:solidFill>
                        </a:rPr>
                        <a:t>Enhancing the institutional capacity of ASEAN and Member States to effectively implement climate actions and Nationally Determined Contributions (NDCs).</a:t>
                      </a:r>
                      <a:endParaRPr lang="en-US" sz="1100">
                        <a:solidFill>
                          <a:srgbClr val="FFFFFF"/>
                        </a:solidFill>
                      </a:endParaRPr>
                    </a:p>
                  </a:txBody>
                  <a:tcPr anchor="ctr">
                    <a:lnL w="12700" cap="flat" cmpd="sng" algn="ctr">
                      <a:noFill/>
                      <a:prstDash val="sysDot"/>
                      <a:round/>
                      <a:headEnd type="none" w="med" len="med"/>
                      <a:tailEnd type="none" w="med" len="med"/>
                    </a:lnL>
                    <a:lnR w="28575" cap="flat" cmpd="sng" algn="ctr">
                      <a:solidFill>
                        <a:schemeClr val="bg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2062"/>
                    </a:solidFill>
                  </a:tcPr>
                </a:tc>
                <a:tc>
                  <a:txBody>
                    <a:bodyPr/>
                    <a:lstStyle/>
                    <a:p>
                      <a:pPr algn="ctr"/>
                      <a:r>
                        <a:rPr lang="en-GB" sz="1100">
                          <a:solidFill>
                            <a:srgbClr val="FFFFFF"/>
                          </a:solidFill>
                        </a:rPr>
                        <a:t>Creating a supportive environment to boost green finance flows towards impactful climate initiatives</a:t>
                      </a:r>
                      <a:endParaRPr lang="en-US" sz="1100">
                        <a:solidFill>
                          <a:srgbClr val="FFFFFF"/>
                        </a:solidFill>
                      </a:endParaRPr>
                    </a:p>
                  </a:txBody>
                  <a:tcPr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206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rgbClr val="FFFFFF"/>
                          </a:solidFill>
                        </a:rPr>
                        <a:t>Accelerating clean and just energy transition in ASEAN, from developing concrete plan to support of pilot implementation </a:t>
                      </a:r>
                    </a:p>
                  </a:txBody>
                  <a:tcPr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2062"/>
                    </a:solidFill>
                  </a:tcPr>
                </a:tc>
                <a:tc>
                  <a:txBody>
                    <a:bodyPr/>
                    <a:lstStyle/>
                    <a:p>
                      <a:pPr algn="ctr"/>
                      <a:r>
                        <a:rPr lang="en-US" sz="1100">
                          <a:solidFill>
                            <a:srgbClr val="FFFFFF"/>
                          </a:solidFill>
                        </a:rPr>
                        <a:t>Accelerating sustainable cities and transportation actions in ASEAN by providing required expertise and capacity building to ASEAN Member State via ASEAN mechanism</a:t>
                      </a:r>
                      <a:endParaRPr lang="en-US" sz="1100">
                        <a:solidFill>
                          <a:srgbClr val="FFFFFF"/>
                        </a:solidFill>
                        <a:ea typeface="+mn-lt"/>
                        <a:cs typeface="+mn-lt"/>
                      </a:endParaRPr>
                    </a:p>
                  </a:txBody>
                  <a:tcPr anchor="ctr">
                    <a:lnL w="28575" cap="flat" cmpd="sng" algn="ctr">
                      <a:solidFill>
                        <a:schemeClr val="bg1"/>
                      </a:solidFill>
                      <a:prstDash val="sysDot"/>
                      <a:round/>
                      <a:headEnd type="none" w="med" len="med"/>
                      <a:tailEnd type="none" w="med" len="med"/>
                    </a:lnL>
                    <a:lnR w="28575" cap="flat" cmpd="sng" algn="ctr">
                      <a:solidFill>
                        <a:schemeClr val="bg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206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FFFFFF"/>
                          </a:solidFill>
                        </a:rPr>
                        <a:t>Unlocking and accelerating the potential of nature-based solutions (NbS) for climate mitigation across ASEAN</a:t>
                      </a:r>
                      <a:endParaRPr lang="en-US" sz="1100">
                        <a:solidFill>
                          <a:srgbClr val="FFFFFF"/>
                        </a:solidFill>
                      </a:endParaRPr>
                    </a:p>
                  </a:txBody>
                  <a:tcPr anchor="ctr">
                    <a:lnL w="28575" cap="flat" cmpd="sng" algn="ctr">
                      <a:solidFill>
                        <a:schemeClr val="bg1"/>
                      </a:solid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2062"/>
                    </a:solidFill>
                  </a:tcPr>
                </a:tc>
                <a:extLst>
                  <a:ext uri="{0D108BD9-81ED-4DB2-BD59-A6C34878D82A}">
                    <a16:rowId xmlns:a16="http://schemas.microsoft.com/office/drawing/2014/main" val="2521048014"/>
                  </a:ext>
                </a:extLst>
              </a:tr>
            </a:tbl>
          </a:graphicData>
        </a:graphic>
      </p:graphicFrame>
      <p:pic>
        <p:nvPicPr>
          <p:cNvPr id="15" name="Picture 14">
            <a:extLst>
              <a:ext uri="{FF2B5EF4-FFF2-40B4-BE49-F238E27FC236}">
                <a16:creationId xmlns:a16="http://schemas.microsoft.com/office/drawing/2014/main" id="{4932FFFE-18D0-4625-9A1D-7F41D28A208B}"/>
              </a:ext>
            </a:extLst>
          </p:cNvPr>
          <p:cNvPicPr>
            <a:picLocks noChangeAspect="1"/>
          </p:cNvPicPr>
          <p:nvPr/>
        </p:nvPicPr>
        <p:blipFill>
          <a:blip r:embed="rId3"/>
          <a:srcRect r="85812" b="41884"/>
          <a:stretch/>
        </p:blipFill>
        <p:spPr>
          <a:xfrm>
            <a:off x="511966" y="2136111"/>
            <a:ext cx="1656556" cy="1507199"/>
          </a:xfrm>
          <a:prstGeom prst="rect">
            <a:avLst/>
          </a:prstGeom>
        </p:spPr>
      </p:pic>
      <p:pic>
        <p:nvPicPr>
          <p:cNvPr id="19" name="Picture 18">
            <a:extLst>
              <a:ext uri="{FF2B5EF4-FFF2-40B4-BE49-F238E27FC236}">
                <a16:creationId xmlns:a16="http://schemas.microsoft.com/office/drawing/2014/main" id="{EFB0AA74-DE1D-6892-11FE-E19DF52BF98E}"/>
              </a:ext>
            </a:extLst>
          </p:cNvPr>
          <p:cNvPicPr>
            <a:picLocks noChangeAspect="1"/>
          </p:cNvPicPr>
          <p:nvPr/>
        </p:nvPicPr>
        <p:blipFill>
          <a:blip r:embed="rId3"/>
          <a:srcRect l="20612" t="2331" r="63541" b="41885"/>
          <a:stretch/>
        </p:blipFill>
        <p:spPr>
          <a:xfrm>
            <a:off x="2812357" y="2136111"/>
            <a:ext cx="1850231" cy="1446724"/>
          </a:xfrm>
          <a:prstGeom prst="rect">
            <a:avLst/>
          </a:prstGeom>
        </p:spPr>
      </p:pic>
      <p:pic>
        <p:nvPicPr>
          <p:cNvPr id="22" name="Picture 21">
            <a:extLst>
              <a:ext uri="{FF2B5EF4-FFF2-40B4-BE49-F238E27FC236}">
                <a16:creationId xmlns:a16="http://schemas.microsoft.com/office/drawing/2014/main" id="{B0BF009C-B8B4-4D67-1A05-DC45B843BF53}"/>
              </a:ext>
            </a:extLst>
          </p:cNvPr>
          <p:cNvPicPr>
            <a:picLocks noChangeAspect="1"/>
          </p:cNvPicPr>
          <p:nvPr/>
        </p:nvPicPr>
        <p:blipFill>
          <a:blip r:embed="rId3"/>
          <a:srcRect l="40313" t="5780" r="41516" b="45465"/>
          <a:stretch/>
        </p:blipFill>
        <p:spPr>
          <a:xfrm>
            <a:off x="5002213" y="2318392"/>
            <a:ext cx="2121695" cy="1264443"/>
          </a:xfrm>
          <a:prstGeom prst="rect">
            <a:avLst/>
          </a:prstGeom>
        </p:spPr>
      </p:pic>
      <p:pic>
        <p:nvPicPr>
          <p:cNvPr id="23" name="Picture 22">
            <a:extLst>
              <a:ext uri="{FF2B5EF4-FFF2-40B4-BE49-F238E27FC236}">
                <a16:creationId xmlns:a16="http://schemas.microsoft.com/office/drawing/2014/main" id="{AC083776-0EF8-E5B4-4090-5A4CE463355A}"/>
              </a:ext>
            </a:extLst>
          </p:cNvPr>
          <p:cNvPicPr>
            <a:picLocks noChangeAspect="1"/>
          </p:cNvPicPr>
          <p:nvPr/>
        </p:nvPicPr>
        <p:blipFill>
          <a:blip r:embed="rId3"/>
          <a:srcRect l="61054" t="119" r="19979" b="39562"/>
          <a:stretch/>
        </p:blipFill>
        <p:spPr>
          <a:xfrm>
            <a:off x="7315101" y="2130164"/>
            <a:ext cx="2152003" cy="1520158"/>
          </a:xfrm>
          <a:prstGeom prst="rect">
            <a:avLst/>
          </a:prstGeom>
        </p:spPr>
      </p:pic>
      <p:pic>
        <p:nvPicPr>
          <p:cNvPr id="24" name="Picture 23">
            <a:extLst>
              <a:ext uri="{FF2B5EF4-FFF2-40B4-BE49-F238E27FC236}">
                <a16:creationId xmlns:a16="http://schemas.microsoft.com/office/drawing/2014/main" id="{0D4DD212-D03A-E822-4C42-8AFB53352D48}"/>
              </a:ext>
            </a:extLst>
          </p:cNvPr>
          <p:cNvPicPr>
            <a:picLocks noChangeAspect="1"/>
          </p:cNvPicPr>
          <p:nvPr/>
        </p:nvPicPr>
        <p:blipFill>
          <a:blip r:embed="rId3"/>
          <a:srcRect l="84141" t="2331" r="1672" b="41885"/>
          <a:stretch/>
        </p:blipFill>
        <p:spPr>
          <a:xfrm>
            <a:off x="9882193" y="2227251"/>
            <a:ext cx="1604962" cy="1401665"/>
          </a:xfrm>
          <a:prstGeom prst="rect">
            <a:avLst/>
          </a:prstGeom>
        </p:spPr>
      </p:pic>
      <p:sp>
        <p:nvSpPr>
          <p:cNvPr id="25" name="Rectangle 24">
            <a:extLst>
              <a:ext uri="{FF2B5EF4-FFF2-40B4-BE49-F238E27FC236}">
                <a16:creationId xmlns:a16="http://schemas.microsoft.com/office/drawing/2014/main" id="{1ED7D94D-B5C2-4E1F-D717-A3A7E07E4C15}"/>
              </a:ext>
            </a:extLst>
          </p:cNvPr>
          <p:cNvSpPr/>
          <p:nvPr/>
        </p:nvSpPr>
        <p:spPr>
          <a:xfrm>
            <a:off x="303208" y="3644939"/>
            <a:ext cx="2200273" cy="10555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rgbClr val="881A10"/>
                </a:solidFill>
                <a:latin typeface="+mj-lt"/>
              </a:rPr>
              <a:t>Climate </a:t>
            </a:r>
          </a:p>
          <a:p>
            <a:pPr algn="ctr"/>
            <a:r>
              <a:rPr lang="en-US" sz="2000" b="1">
                <a:solidFill>
                  <a:srgbClr val="881A10"/>
                </a:solidFill>
                <a:latin typeface="+mj-lt"/>
              </a:rPr>
              <a:t>policy</a:t>
            </a:r>
          </a:p>
        </p:txBody>
      </p:sp>
      <p:sp>
        <p:nvSpPr>
          <p:cNvPr id="26" name="Rectangle 25">
            <a:extLst>
              <a:ext uri="{FF2B5EF4-FFF2-40B4-BE49-F238E27FC236}">
                <a16:creationId xmlns:a16="http://schemas.microsoft.com/office/drawing/2014/main" id="{ECC5C458-2F19-68F6-D066-67C8B3BD5053}"/>
              </a:ext>
            </a:extLst>
          </p:cNvPr>
          <p:cNvSpPr/>
          <p:nvPr/>
        </p:nvSpPr>
        <p:spPr>
          <a:xfrm>
            <a:off x="2623047" y="3630651"/>
            <a:ext cx="2200273" cy="10555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rgbClr val="5457BE"/>
                </a:solidFill>
                <a:latin typeface="+mj-lt"/>
              </a:rPr>
              <a:t>Green </a:t>
            </a:r>
          </a:p>
          <a:p>
            <a:pPr algn="ctr"/>
            <a:r>
              <a:rPr lang="en-US" sz="2000" b="1">
                <a:solidFill>
                  <a:srgbClr val="5457BE"/>
                </a:solidFill>
                <a:latin typeface="+mj-lt"/>
              </a:rPr>
              <a:t>finance</a:t>
            </a:r>
          </a:p>
        </p:txBody>
      </p:sp>
      <p:sp>
        <p:nvSpPr>
          <p:cNvPr id="27" name="Rectangle 26">
            <a:extLst>
              <a:ext uri="{FF2B5EF4-FFF2-40B4-BE49-F238E27FC236}">
                <a16:creationId xmlns:a16="http://schemas.microsoft.com/office/drawing/2014/main" id="{9D28D9F4-4926-6063-C6A6-B8CA20CDC8D4}"/>
              </a:ext>
            </a:extLst>
          </p:cNvPr>
          <p:cNvSpPr/>
          <p:nvPr/>
        </p:nvSpPr>
        <p:spPr>
          <a:xfrm>
            <a:off x="4962923" y="3856174"/>
            <a:ext cx="2200273" cy="6000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rgbClr val="DC4234"/>
                </a:solidFill>
                <a:latin typeface="+mj-lt"/>
              </a:rPr>
              <a:t>Clean and just energy transition</a:t>
            </a:r>
          </a:p>
        </p:txBody>
      </p:sp>
      <p:sp>
        <p:nvSpPr>
          <p:cNvPr id="28" name="Rectangle 27">
            <a:extLst>
              <a:ext uri="{FF2B5EF4-FFF2-40B4-BE49-F238E27FC236}">
                <a16:creationId xmlns:a16="http://schemas.microsoft.com/office/drawing/2014/main" id="{C2639F2C-7D03-2D06-27D9-C6524DAB48E3}"/>
              </a:ext>
            </a:extLst>
          </p:cNvPr>
          <p:cNvSpPr/>
          <p:nvPr/>
        </p:nvSpPr>
        <p:spPr>
          <a:xfrm>
            <a:off x="7303494" y="3578751"/>
            <a:ext cx="2200273" cy="10555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rgbClr val="FFB524"/>
                </a:solidFill>
                <a:latin typeface="+mj-lt"/>
              </a:rPr>
              <a:t>Sustainable cities and transportation</a:t>
            </a:r>
          </a:p>
        </p:txBody>
      </p:sp>
      <p:sp>
        <p:nvSpPr>
          <p:cNvPr id="29" name="Rectangle 28">
            <a:extLst>
              <a:ext uri="{FF2B5EF4-FFF2-40B4-BE49-F238E27FC236}">
                <a16:creationId xmlns:a16="http://schemas.microsoft.com/office/drawing/2014/main" id="{13F5B08A-1C15-2C60-93A9-1CDA0796DBB9}"/>
              </a:ext>
            </a:extLst>
          </p:cNvPr>
          <p:cNvSpPr/>
          <p:nvPr/>
        </p:nvSpPr>
        <p:spPr>
          <a:xfrm>
            <a:off x="9768980" y="3608851"/>
            <a:ext cx="1896769" cy="10555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rgbClr val="0E7072"/>
                </a:solidFill>
                <a:latin typeface="+mj-lt"/>
              </a:rPr>
              <a:t>Nature-based solutions</a:t>
            </a:r>
          </a:p>
        </p:txBody>
      </p:sp>
    </p:spTree>
    <p:extLst>
      <p:ext uri="{BB962C8B-B14F-4D97-AF65-F5344CB8AC3E}">
        <p14:creationId xmlns:p14="http://schemas.microsoft.com/office/powerpoint/2010/main" val="295937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1">
            <a:extLst>
              <a:ext uri="{FF2B5EF4-FFF2-40B4-BE49-F238E27FC236}">
                <a16:creationId xmlns:a16="http://schemas.microsoft.com/office/drawing/2014/main" id="{D83C66D7-6184-C05D-AA4B-0635B86DB2C8}"/>
              </a:ext>
            </a:extLst>
          </p:cNvPr>
          <p:cNvSpPr>
            <a:spLocks noGrp="1"/>
          </p:cNvSpPr>
          <p:nvPr>
            <p:ph type="body" sz="quarter" idx="11"/>
          </p:nvPr>
        </p:nvSpPr>
        <p:spPr>
          <a:xfrm>
            <a:off x="515938" y="780438"/>
            <a:ext cx="11160125" cy="413250"/>
          </a:xfrm>
        </p:spPr>
        <p:txBody>
          <a:bodyPr/>
          <a:lstStyle/>
          <a:p>
            <a:r>
              <a:rPr lang="en-US"/>
              <a:t>ASEAN-UK GTF is delivered through the UK PACT mechanism</a:t>
            </a:r>
          </a:p>
        </p:txBody>
      </p:sp>
      <p:sp>
        <p:nvSpPr>
          <p:cNvPr id="18" name="Content Placeholder 2">
            <a:extLst>
              <a:ext uri="{FF2B5EF4-FFF2-40B4-BE49-F238E27FC236}">
                <a16:creationId xmlns:a16="http://schemas.microsoft.com/office/drawing/2014/main" id="{7245A2F6-F09A-63B8-B79B-6D31006510D1}"/>
              </a:ext>
            </a:extLst>
          </p:cNvPr>
          <p:cNvSpPr txBox="1">
            <a:spLocks/>
          </p:cNvSpPr>
          <p:nvPr/>
        </p:nvSpPr>
        <p:spPr>
          <a:xfrm>
            <a:off x="515939" y="1627531"/>
            <a:ext cx="5320505" cy="4263358"/>
          </a:xfrm>
          <a:prstGeom prst="rect">
            <a:avLst/>
          </a:prstGeom>
        </p:spPr>
        <p:txBody>
          <a:bodyPr vert="horz" lIns="0" tIns="0" rIns="0" bIns="0" numCol="1" spcCol="540000" rtlCol="0" anchor="t">
            <a:normAutofit/>
          </a:bodyPr>
          <a:lstStyle>
            <a:lvl1pPr marL="0" indent="0" algn="l" defTabSz="914400" rtl="0" eaLnBrk="1" latinLnBrk="0" hangingPunct="1">
              <a:lnSpc>
                <a:spcPct val="90000"/>
              </a:lnSpc>
              <a:spcBef>
                <a:spcPts val="1000"/>
              </a:spcBef>
              <a:buClr>
                <a:srgbClr val="002062"/>
              </a:buClr>
              <a:buFont typeface="Arial" panose="020B0604020202020204" pitchFamily="34" charset="0"/>
              <a:buNone/>
              <a:defRPr sz="1800" b="0" i="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accent3"/>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accent4"/>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accent2"/>
                </a:solidFill>
                <a:latin typeface="Muli Black"/>
                <a:cs typeface="Arial"/>
              </a:rPr>
              <a:t>About UK PACT</a:t>
            </a:r>
          </a:p>
          <a:p>
            <a:pPr marL="285750" indent="-285750" algn="just">
              <a:lnSpc>
                <a:spcPct val="100000"/>
              </a:lnSpc>
              <a:buClr>
                <a:schemeClr val="accent1"/>
              </a:buClr>
              <a:buFont typeface="Arial" panose="020B0604020202020204" pitchFamily="34" charset="0"/>
              <a:buChar char="•"/>
            </a:pPr>
            <a:r>
              <a:rPr lang="en-GB">
                <a:latin typeface="Muli"/>
                <a:cs typeface="Arial"/>
              </a:rPr>
              <a:t>UK </a:t>
            </a:r>
            <a:r>
              <a:rPr lang="en-US">
                <a:latin typeface="Muli"/>
                <a:cs typeface="Arial"/>
              </a:rPr>
              <a:t>Partnering for Accelerated Climate Transitions (UK PACT)</a:t>
            </a:r>
            <a:r>
              <a:rPr lang="en-GB">
                <a:latin typeface="Muli"/>
                <a:cs typeface="Arial"/>
              </a:rPr>
              <a:t> is a flagship programme under the UK’s </a:t>
            </a:r>
            <a:r>
              <a:rPr lang="en-GB" b="1">
                <a:latin typeface="Muli"/>
                <a:cs typeface="Arial"/>
              </a:rPr>
              <a:t>International Climate Finance (ICF) portfolio</a:t>
            </a:r>
            <a:r>
              <a:rPr lang="en-GB">
                <a:latin typeface="Muli"/>
                <a:cs typeface="Arial"/>
              </a:rPr>
              <a:t>. The programme is jointly governed and funded by the </a:t>
            </a:r>
            <a:r>
              <a:rPr lang="en-GB" b="1">
                <a:latin typeface="Muli"/>
                <a:cs typeface="Arial"/>
              </a:rPr>
              <a:t>Foreign, Commonwealth and Development Office </a:t>
            </a:r>
            <a:r>
              <a:rPr lang="en-GB">
                <a:latin typeface="Muli"/>
                <a:cs typeface="Arial"/>
              </a:rPr>
              <a:t>(FCDO) and the </a:t>
            </a:r>
            <a:r>
              <a:rPr lang="en-GB" b="1">
                <a:latin typeface="Muli"/>
                <a:cs typeface="Arial"/>
              </a:rPr>
              <a:t>Department for Energy Security and Net Zero </a:t>
            </a:r>
            <a:r>
              <a:rPr lang="en-GB">
                <a:latin typeface="Muli"/>
                <a:cs typeface="Arial"/>
              </a:rPr>
              <a:t>(DESNZ).</a:t>
            </a:r>
          </a:p>
          <a:p>
            <a:pPr marL="285750" indent="-285750" algn="just">
              <a:lnSpc>
                <a:spcPct val="100000"/>
              </a:lnSpc>
              <a:buClr>
                <a:schemeClr val="accent1"/>
              </a:buClr>
              <a:buFont typeface="Arial" panose="020B0604020202020204" pitchFamily="34" charset="0"/>
              <a:buChar char="•"/>
            </a:pPr>
            <a:r>
              <a:rPr lang="en-GB">
                <a:latin typeface="Muli"/>
                <a:cs typeface="Arial"/>
              </a:rPr>
              <a:t>Supporting </a:t>
            </a:r>
            <a:r>
              <a:rPr lang="en-GB" b="1">
                <a:latin typeface="Muli"/>
                <a:cs typeface="Arial"/>
              </a:rPr>
              <a:t>achievement of Nationally Determined Contributions (NDCs)</a:t>
            </a:r>
            <a:r>
              <a:rPr lang="en-GB">
                <a:latin typeface="Muli"/>
                <a:cs typeface="Arial"/>
              </a:rPr>
              <a:t> and the long-term goal of the 2015 Paris Agreement to </a:t>
            </a:r>
            <a:r>
              <a:rPr lang="en-GB" b="1">
                <a:latin typeface="Muli"/>
                <a:cs typeface="Arial"/>
              </a:rPr>
              <a:t>limit dangerous climate change</a:t>
            </a:r>
          </a:p>
          <a:p>
            <a:pPr marL="285750" indent="-285750" algn="just">
              <a:lnSpc>
                <a:spcPct val="100000"/>
              </a:lnSpc>
              <a:buClr>
                <a:schemeClr val="accent1"/>
              </a:buClr>
              <a:buFont typeface="Arial" panose="020B0604020202020204" pitchFamily="34" charset="0"/>
              <a:buChar char="•"/>
            </a:pPr>
            <a:r>
              <a:rPr lang="en-GB" b="1">
                <a:latin typeface="Muli"/>
                <a:cs typeface="Arial"/>
              </a:rPr>
              <a:t>Demand-driven</a:t>
            </a:r>
            <a:r>
              <a:rPr lang="en-GB">
                <a:latin typeface="Muli"/>
                <a:cs typeface="Arial"/>
              </a:rPr>
              <a:t>, adjusting key focus areas based on partner countries’ needs and sectoral priorities</a:t>
            </a:r>
          </a:p>
          <a:p>
            <a:endParaRPr lang="en-GB">
              <a:solidFill>
                <a:schemeClr val="accent2"/>
              </a:solidFill>
              <a:latin typeface="Muli Black" panose="00000A00000000000000" pitchFamily="2" charset="0"/>
            </a:endParaRPr>
          </a:p>
          <a:p>
            <a:pPr>
              <a:lnSpc>
                <a:spcPct val="100000"/>
              </a:lnSpc>
              <a:buClr>
                <a:schemeClr val="accent1"/>
              </a:buClr>
            </a:pPr>
            <a:endParaRPr lang="en-GB">
              <a:latin typeface="Muli" panose="00000500000000000000" pitchFamily="2" charset="0"/>
            </a:endParaRPr>
          </a:p>
          <a:p>
            <a:endParaRPr lang="en-GB"/>
          </a:p>
          <a:p>
            <a:endParaRPr lang="en-GB"/>
          </a:p>
        </p:txBody>
      </p:sp>
      <p:sp>
        <p:nvSpPr>
          <p:cNvPr id="20" name="Content Placeholder 2">
            <a:extLst>
              <a:ext uri="{FF2B5EF4-FFF2-40B4-BE49-F238E27FC236}">
                <a16:creationId xmlns:a16="http://schemas.microsoft.com/office/drawing/2014/main" id="{4E342DA2-D8EC-DF0A-5391-94B926C4845C}"/>
              </a:ext>
            </a:extLst>
          </p:cNvPr>
          <p:cNvSpPr txBox="1">
            <a:spLocks/>
          </p:cNvSpPr>
          <p:nvPr/>
        </p:nvSpPr>
        <p:spPr>
          <a:xfrm>
            <a:off x="6225859" y="1626552"/>
            <a:ext cx="5452242" cy="4608798"/>
          </a:xfrm>
          <a:prstGeom prst="rect">
            <a:avLst/>
          </a:prstGeom>
        </p:spPr>
        <p:txBody>
          <a:bodyPr vert="horz" lIns="0" tIns="0" rIns="0" bIns="0" numCol="1" spcCol="540000" rtlCol="0" anchor="t">
            <a:normAutofit/>
          </a:bodyPr>
          <a:lstStyle>
            <a:lvl1pPr marL="0" indent="0" algn="l" defTabSz="914400" rtl="0" eaLnBrk="1" latinLnBrk="0" hangingPunct="1">
              <a:lnSpc>
                <a:spcPct val="90000"/>
              </a:lnSpc>
              <a:spcBef>
                <a:spcPts val="1000"/>
              </a:spcBef>
              <a:buClr>
                <a:srgbClr val="002062"/>
              </a:buClr>
              <a:buFont typeface="Arial" panose="020B0604020202020204" pitchFamily="34" charset="0"/>
              <a:buNone/>
              <a:defRPr sz="1800" b="0" i="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accent3"/>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accent4"/>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accent2"/>
                </a:solidFill>
                <a:latin typeface="Muli Black"/>
                <a:cs typeface="Arial"/>
              </a:rPr>
              <a:t>Delivery of ASEAN-UK GTF </a:t>
            </a:r>
            <a:endParaRPr lang="en-GB">
              <a:solidFill>
                <a:schemeClr val="accent2"/>
              </a:solidFill>
              <a:latin typeface="Muli Black" panose="00000A00000000000000" pitchFamily="2" charset="0"/>
            </a:endParaRPr>
          </a:p>
          <a:p>
            <a:pPr marL="285750" indent="-285750" algn="just">
              <a:lnSpc>
                <a:spcPct val="100000"/>
              </a:lnSpc>
              <a:buClr>
                <a:schemeClr val="accent1"/>
              </a:buClr>
              <a:buChar char="•"/>
            </a:pPr>
            <a:r>
              <a:rPr lang="en-US">
                <a:cs typeface="Arial"/>
              </a:rPr>
              <a:t>All information regarding ASEAN-UK GTF are communicated through UK PACT website and other channels</a:t>
            </a:r>
          </a:p>
          <a:p>
            <a:pPr marL="285750" indent="-285750" algn="just">
              <a:lnSpc>
                <a:spcPct val="100000"/>
              </a:lnSpc>
              <a:buClr>
                <a:srgbClr val="001E62"/>
              </a:buClr>
              <a:buFont typeface="Arial" panose="020B0604020202020204" pitchFamily="34" charset="0"/>
              <a:buChar char="•"/>
            </a:pPr>
            <a:r>
              <a:rPr lang="en-US">
                <a:cs typeface="Arial"/>
              </a:rPr>
              <a:t>All projects proposed under ASEAN-UK GTF must align with ASEAN-UK GTF Theory of Change which incorporate UK PACT Theory of Change</a:t>
            </a:r>
          </a:p>
          <a:p>
            <a:pPr marL="285750" indent="-285750">
              <a:lnSpc>
                <a:spcPct val="100000"/>
              </a:lnSpc>
              <a:buClr>
                <a:srgbClr val="001E62"/>
              </a:buClr>
              <a:buChar char="•"/>
            </a:pPr>
            <a:endParaRPr lang="en-US">
              <a:latin typeface="Muli" panose="00000500000000000000" pitchFamily="2" charset="0"/>
            </a:endParaRPr>
          </a:p>
          <a:p>
            <a:pPr>
              <a:lnSpc>
                <a:spcPct val="100000"/>
              </a:lnSpc>
              <a:buClr>
                <a:srgbClr val="001E62"/>
              </a:buClr>
            </a:pPr>
            <a:endParaRPr lang="en-GB">
              <a:latin typeface="Muli" panose="00000500000000000000" pitchFamily="2" charset="0"/>
            </a:endParaRPr>
          </a:p>
          <a:p>
            <a:endParaRPr lang="en-GB">
              <a:latin typeface="Muli" panose="00000500000000000000" pitchFamily="2" charset="0"/>
            </a:endParaRPr>
          </a:p>
          <a:p>
            <a:endParaRPr lang="en-GB"/>
          </a:p>
        </p:txBody>
      </p:sp>
    </p:spTree>
    <p:extLst>
      <p:ext uri="{BB962C8B-B14F-4D97-AF65-F5344CB8AC3E}">
        <p14:creationId xmlns:p14="http://schemas.microsoft.com/office/powerpoint/2010/main" val="2426593458"/>
      </p:ext>
    </p:extLst>
  </p:cSld>
  <p:clrMapOvr>
    <a:masterClrMapping/>
  </p:clrMapOvr>
  <mc:AlternateContent xmlns:mc="http://schemas.openxmlformats.org/markup-compatibility/2006" xmlns:p14="http://schemas.microsoft.com/office/powerpoint/2010/main">
    <mc:Choice Requires="p14">
      <p:transition spd="slow" p14:dur="2000" advTm="211"/>
    </mc:Choice>
    <mc:Fallback xmlns="">
      <p:transition spd="slow" advTm="21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F1F839-3DF4-40CD-90B7-3857317B90F0}"/>
              </a:ext>
            </a:extLst>
          </p:cNvPr>
          <p:cNvSpPr>
            <a:spLocks noGrp="1"/>
          </p:cNvSpPr>
          <p:nvPr>
            <p:ph type="body" sz="quarter" idx="12"/>
          </p:nvPr>
        </p:nvSpPr>
        <p:spPr>
          <a:xfrm>
            <a:off x="7037798" y="2452010"/>
            <a:ext cx="4110764" cy="1953980"/>
          </a:xfrm>
          <a:solidFill>
            <a:schemeClr val="bg1"/>
          </a:solidFill>
        </p:spPr>
        <p:txBody>
          <a:bodyPr anchor="ctr">
            <a:normAutofit/>
          </a:bodyPr>
          <a:lstStyle/>
          <a:p>
            <a:pPr algn="ctr"/>
            <a:r>
              <a:rPr lang="en-GB" sz="4800" b="1"/>
              <a:t>Zoom</a:t>
            </a:r>
          </a:p>
        </p:txBody>
      </p:sp>
      <p:sp>
        <p:nvSpPr>
          <p:cNvPr id="3" name="Text Placeholder 2">
            <a:extLst>
              <a:ext uri="{FF2B5EF4-FFF2-40B4-BE49-F238E27FC236}">
                <a16:creationId xmlns:a16="http://schemas.microsoft.com/office/drawing/2014/main" id="{AEDEDADA-4203-4189-8BA9-86B57D16CA3A}"/>
              </a:ext>
            </a:extLst>
          </p:cNvPr>
          <p:cNvSpPr>
            <a:spLocks noGrp="1"/>
          </p:cNvSpPr>
          <p:nvPr>
            <p:ph type="body" sz="quarter" idx="13"/>
          </p:nvPr>
        </p:nvSpPr>
        <p:spPr/>
        <p:txBody>
          <a:bodyPr/>
          <a:lstStyle/>
          <a:p>
            <a:r>
              <a:rPr lang="en-GB" sz="5400" b="1"/>
              <a:t>Audience poll</a:t>
            </a:r>
          </a:p>
        </p:txBody>
      </p:sp>
    </p:spTree>
    <p:extLst>
      <p:ext uri="{BB962C8B-B14F-4D97-AF65-F5344CB8AC3E}">
        <p14:creationId xmlns:p14="http://schemas.microsoft.com/office/powerpoint/2010/main" val="3003144630"/>
      </p:ext>
    </p:extLst>
  </p:cSld>
  <p:clrMapOvr>
    <a:masterClrMapping/>
  </p:clrMapOvr>
</p:sld>
</file>

<file path=ppt/theme/theme1.xml><?xml version="1.0" encoding="utf-8"?>
<a:theme xmlns:a="http://schemas.openxmlformats.org/drawingml/2006/main" name="Office Theme">
  <a:themeElements>
    <a:clrScheme name="UK PACT">
      <a:dk1>
        <a:sysClr val="windowText" lastClr="000000"/>
      </a:dk1>
      <a:lt1>
        <a:sysClr val="window" lastClr="FFFFFF"/>
      </a:lt1>
      <a:dk2>
        <a:srgbClr val="3C3C3B"/>
      </a:dk2>
      <a:lt2>
        <a:srgbClr val="E7E6E6"/>
      </a:lt2>
      <a:accent1>
        <a:srgbClr val="001E62"/>
      </a:accent1>
      <a:accent2>
        <a:srgbClr val="DC4234"/>
      </a:accent2>
      <a:accent3>
        <a:srgbClr val="1E22AA"/>
      </a:accent3>
      <a:accent4>
        <a:srgbClr val="045258"/>
      </a:accent4>
      <a:accent5>
        <a:srgbClr val="7A252F"/>
      </a:accent5>
      <a:accent6>
        <a:srgbClr val="878787"/>
      </a:accent6>
      <a:hlink>
        <a:srgbClr val="001E62"/>
      </a:hlink>
      <a:folHlink>
        <a:srgbClr val="DC4234"/>
      </a:folHlink>
    </a:clrScheme>
    <a:fontScheme name="UK PACT">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K PACT">
      <a:dk1>
        <a:sysClr val="windowText" lastClr="000000"/>
      </a:dk1>
      <a:lt1>
        <a:sysClr val="window" lastClr="FFFFFF"/>
      </a:lt1>
      <a:dk2>
        <a:srgbClr val="3C3C3B"/>
      </a:dk2>
      <a:lt2>
        <a:srgbClr val="E7E6E6"/>
      </a:lt2>
      <a:accent1>
        <a:srgbClr val="001E62"/>
      </a:accent1>
      <a:accent2>
        <a:srgbClr val="DC4234"/>
      </a:accent2>
      <a:accent3>
        <a:srgbClr val="1E22AA"/>
      </a:accent3>
      <a:accent4>
        <a:srgbClr val="045258"/>
      </a:accent4>
      <a:accent5>
        <a:srgbClr val="7A252F"/>
      </a:accent5>
      <a:accent6>
        <a:srgbClr val="878787"/>
      </a:accent6>
      <a:hlink>
        <a:srgbClr val="001E62"/>
      </a:hlink>
      <a:folHlink>
        <a:srgbClr val="DC4234"/>
      </a:folHlink>
    </a:clrScheme>
    <a:fontScheme name="UK PACT">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035C9DC8816D459C3C9C6A99BDF140" ma:contentTypeVersion="15" ma:contentTypeDescription="Create a new document." ma:contentTypeScope="" ma:versionID="bbd57cdd57c51f207f219107bf77b963">
  <xsd:schema xmlns:xsd="http://www.w3.org/2001/XMLSchema" xmlns:xs="http://www.w3.org/2001/XMLSchema" xmlns:p="http://schemas.microsoft.com/office/2006/metadata/properties" xmlns:ns2="d636544d-4038-4d29-8584-8e4e1cc34d6c" xmlns:ns3="6a444c45-cd3b-4b2c-af5a-4c8e96813e09" targetNamespace="http://schemas.microsoft.com/office/2006/metadata/properties" ma:root="true" ma:fieldsID="45d590322fad1f9577e52c03be426f03" ns2:_="" ns3:_="">
    <xsd:import namespace="d636544d-4038-4d29-8584-8e4e1cc34d6c"/>
    <xsd:import namespace="6a444c45-cd3b-4b2c-af5a-4c8e96813e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36544d-4038-4d29-8584-8e4e1cc34d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22da0a8-ca36-4ce9-9eaa-25e2c66f0d7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444c45-cd3b-4b2c-af5a-4c8e96813e0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fc0cfcc-5d0c-4a8a-803b-c206eb81a0a5}" ma:internalName="TaxCatchAll" ma:showField="CatchAllData" ma:web="6a444c45-cd3b-4b2c-af5a-4c8e96813e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444c45-cd3b-4b2c-af5a-4c8e96813e09" xsi:nil="true"/>
    <lcf76f155ced4ddcb4097134ff3c332f xmlns="d636544d-4038-4d29-8584-8e4e1cc34d6c">
      <Terms xmlns="http://schemas.microsoft.com/office/infopath/2007/PartnerControls"/>
    </lcf76f155ced4ddcb4097134ff3c332f>
    <SharedWithUsers xmlns="6a444c45-cd3b-4b2c-af5a-4c8e96813e09">
      <UserInfo>
        <DisplayName>Yates, Cassandra</DisplayName>
        <AccountId>19</AccountId>
        <AccountType/>
      </UserInfo>
    </SharedWithUsers>
  </documentManagement>
</p:properties>
</file>

<file path=customXml/itemProps1.xml><?xml version="1.0" encoding="utf-8"?>
<ds:datastoreItem xmlns:ds="http://schemas.openxmlformats.org/officeDocument/2006/customXml" ds:itemID="{278DAD53-C47D-484E-BE47-C099FE802E4B}">
  <ds:schemaRefs>
    <ds:schemaRef ds:uri="6a444c45-cd3b-4b2c-af5a-4c8e96813e09"/>
    <ds:schemaRef ds:uri="d636544d-4038-4d29-8584-8e4e1cc34d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FB6B7C4-4B29-4A61-B330-8B399A9FC953}">
  <ds:schemaRefs>
    <ds:schemaRef ds:uri="http://schemas.microsoft.com/sharepoint/v3/contenttype/forms"/>
  </ds:schemaRefs>
</ds:datastoreItem>
</file>

<file path=customXml/itemProps3.xml><?xml version="1.0" encoding="utf-8"?>
<ds:datastoreItem xmlns:ds="http://schemas.openxmlformats.org/officeDocument/2006/customXml" ds:itemID="{8556ADC8-FBC4-4982-AF0F-F7DEEAF283F3}">
  <ds:schemaRefs>
    <ds:schemaRef ds:uri="6a444c45-cd3b-4b2c-af5a-4c8e96813e09"/>
    <ds:schemaRef ds:uri="d636544d-4038-4d29-8584-8e4e1cc34d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82fa3fd3-029b-403d-91b4-1dc930cb0e60}" enabled="1" method="Standard" siteId="{4ae48b41-0137-4599-8661-fc641fe77bea}" removed="0"/>
  <clbl:label id="{9e9cc48d-6fba-4c12-9882-137473def580}" enabled="1" method="Privileged" siteId="{d3a2d0d3-7cc8-4f52-bbf9-85bd43d94279}" contentBits="3"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17</Notes>
  <HiddenSlides>0</HiddenSlide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Roberto</dc:creator>
  <cp:revision>2</cp:revision>
  <dcterms:created xsi:type="dcterms:W3CDTF">2020-08-21T11:29:59Z</dcterms:created>
  <dcterms:modified xsi:type="dcterms:W3CDTF">2025-05-15T07:00:08Z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0x0101000D035C9DC8816D459C3C9C6A99BDF140</vt:lpwstr>
  </property>
  <property fmtid="{D5CDD505-2E9C-101B-9397-08002B2CF9AE}" pid="3" name="MSIP_Label_ba62f585-b40f-4ab9-bafe-39150f03d124_Enabled">
    <vt:lpwstr>true</vt:lpwstr>
  </property>
  <property fmtid="{D5CDD505-2E9C-101B-9397-08002B2CF9AE}" pid="4" name="MSIP_Label_ba62f585-b40f-4ab9-bafe-39150f03d124_SetDate">
    <vt:lpwstr>2021-06-30T12:47:45Z</vt:lpwstr>
  </property>
  <property fmtid="{D5CDD505-2E9C-101B-9397-08002B2CF9AE}" pid="5" name="MSIP_Label_ba62f585-b40f-4ab9-bafe-39150f03d124_Method">
    <vt:lpwstr>Standard</vt:lpwstr>
  </property>
  <property fmtid="{D5CDD505-2E9C-101B-9397-08002B2CF9AE}" pid="6" name="MSIP_Label_ba62f585-b40f-4ab9-bafe-39150f03d124_Name">
    <vt:lpwstr>OFFICIAL</vt:lpwstr>
  </property>
  <property fmtid="{D5CDD505-2E9C-101B-9397-08002B2CF9AE}" pid="7" name="MSIP_Label_ba62f585-b40f-4ab9-bafe-39150f03d124_SiteId">
    <vt:lpwstr>cbac7005-02c1-43eb-b497-e6492d1b2dd8</vt:lpwstr>
  </property>
  <property fmtid="{D5CDD505-2E9C-101B-9397-08002B2CF9AE}" pid="8" name="MSIP_Label_ba62f585-b40f-4ab9-bafe-39150f03d124_ActionId">
    <vt:lpwstr>2fae7b94-5bff-46f9-996c-a5d2c7019608</vt:lpwstr>
  </property>
  <property fmtid="{D5CDD505-2E9C-101B-9397-08002B2CF9AE}" pid="9" name="MSIP_Label_ba62f585-b40f-4ab9-bafe-39150f03d124_ContentBits">
    <vt:lpwstr>0</vt:lpwstr>
  </property>
  <property fmtid="{D5CDD505-2E9C-101B-9397-08002B2CF9AE}" pid="10" name="_dlc_DocIdItemGuid">
    <vt:lpwstr>cb7b5ec3-a92b-4103-b99b-9cf7782a01b3</vt:lpwstr>
  </property>
  <property fmtid="{D5CDD505-2E9C-101B-9397-08002B2CF9AE}" pid="11" name="Business Unit">
    <vt:lpwstr>1;#International Climate Finance|25a07eec-082c-4868-be05-2bef48a6767e</vt:lpwstr>
  </property>
  <property fmtid="{D5CDD505-2E9C-101B-9397-08002B2CF9AE}" pid="12" name="MediaServiceImageTags">
    <vt:lpwstr/>
  </property>
  <property fmtid="{D5CDD505-2E9C-101B-9397-08002B2CF9AE}" pid="13" name="ClassificationContentMarkingFooterLocations">
    <vt:lpwstr>Office Theme:6</vt:lpwstr>
  </property>
  <property fmtid="{D5CDD505-2E9C-101B-9397-08002B2CF9AE}" pid="14" name="ClassificationContentMarkingFooterText">
    <vt:lpwstr>OFFICIAL</vt:lpwstr>
  </property>
  <property fmtid="{D5CDD505-2E9C-101B-9397-08002B2CF9AE}" pid="15" name="ClassificationContentMarkingHeaderLocations">
    <vt:lpwstr>Office Theme:5</vt:lpwstr>
  </property>
  <property fmtid="{D5CDD505-2E9C-101B-9397-08002B2CF9AE}" pid="16" name="ClassificationContentMarkingHeaderText">
    <vt:lpwstr>OFFICIAL</vt:lpwstr>
  </property>
  <property fmtid="{D5CDD505-2E9C-101B-9397-08002B2CF9AE}" pid="17" name="Order">
    <vt:r8>976200</vt:r8>
  </property>
  <property fmtid="{D5CDD505-2E9C-101B-9397-08002B2CF9AE}" pid="18" name="xd_Signature">
    <vt:bool>false</vt:bool>
  </property>
  <property fmtid="{D5CDD505-2E9C-101B-9397-08002B2CF9AE}" pid="19" name="SharedWithUsers">
    <vt:lpwstr>19;#Yates, Cassandra</vt:lpwstr>
  </property>
  <property fmtid="{D5CDD505-2E9C-101B-9397-08002B2CF9AE}" pid="20" name="xd_ProgID">
    <vt:lpwstr/>
  </property>
  <property fmtid="{D5CDD505-2E9C-101B-9397-08002B2CF9AE}" pid="21" name="ComplianceAssetId">
    <vt:lpwstr/>
  </property>
  <property fmtid="{D5CDD505-2E9C-101B-9397-08002B2CF9AE}" pid="22" name="TemplateUrl">
    <vt:lpwstr/>
  </property>
  <property fmtid="{D5CDD505-2E9C-101B-9397-08002B2CF9AE}" pid="23" name="_ExtendedDescription">
    <vt:lpwstr/>
  </property>
  <property fmtid="{D5CDD505-2E9C-101B-9397-08002B2CF9AE}" pid="24" name="TriggerFlowInfo">
    <vt:lpwstr/>
  </property>
</Properties>
</file>